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5"/>
  </p:sldMasterIdLst>
  <p:notesMasterIdLst>
    <p:notesMasterId r:id="rId52"/>
  </p:notesMasterIdLst>
  <p:sldIdLst>
    <p:sldId id="257" r:id="rId6"/>
    <p:sldId id="275" r:id="rId7"/>
    <p:sldId id="319" r:id="rId8"/>
    <p:sldId id="340" r:id="rId9"/>
    <p:sldId id="341" r:id="rId10"/>
    <p:sldId id="344" r:id="rId11"/>
    <p:sldId id="343" r:id="rId12"/>
    <p:sldId id="342" r:id="rId13"/>
    <p:sldId id="345" r:id="rId14"/>
    <p:sldId id="346" r:id="rId15"/>
    <p:sldId id="337" r:id="rId16"/>
    <p:sldId id="286" r:id="rId17"/>
    <p:sldId id="276" r:id="rId18"/>
    <p:sldId id="316" r:id="rId19"/>
    <p:sldId id="279" r:id="rId20"/>
    <p:sldId id="278" r:id="rId21"/>
    <p:sldId id="280" r:id="rId22"/>
    <p:sldId id="320" r:id="rId23"/>
    <p:sldId id="317" r:id="rId24"/>
    <p:sldId id="318" r:id="rId25"/>
    <p:sldId id="282" r:id="rId26"/>
    <p:sldId id="283" r:id="rId27"/>
    <p:sldId id="284" r:id="rId28"/>
    <p:sldId id="285" r:id="rId29"/>
    <p:sldId id="322" r:id="rId30"/>
    <p:sldId id="335" r:id="rId31"/>
    <p:sldId id="351" r:id="rId32"/>
    <p:sldId id="352" r:id="rId33"/>
    <p:sldId id="295" r:id="rId34"/>
    <p:sldId id="273" r:id="rId35"/>
    <p:sldId id="274" r:id="rId36"/>
    <p:sldId id="324" r:id="rId37"/>
    <p:sldId id="323" r:id="rId38"/>
    <p:sldId id="288" r:id="rId39"/>
    <p:sldId id="289" r:id="rId40"/>
    <p:sldId id="325" r:id="rId41"/>
    <p:sldId id="290" r:id="rId42"/>
    <p:sldId id="326" r:id="rId43"/>
    <p:sldId id="291" r:id="rId44"/>
    <p:sldId id="327" r:id="rId45"/>
    <p:sldId id="292" r:id="rId46"/>
    <p:sldId id="328" r:id="rId47"/>
    <p:sldId id="329" r:id="rId48"/>
    <p:sldId id="293" r:id="rId49"/>
    <p:sldId id="294" r:id="rId50"/>
    <p:sldId id="330" r:id="rId51"/>
  </p:sldIdLst>
  <p:sldSz cx="9144000" cy="5143500" type="screen16x9"/>
  <p:notesSz cx="7315200" cy="9601200"/>
  <p:embeddedFontLst>
    <p:embeddedFont>
      <p:font typeface="Myriad Web Pro" panose="020B0604020202020204" charset="0"/>
      <p:regular r:id="rId53"/>
      <p:bold r:id="rId54"/>
      <p:italic r:id="rId55"/>
    </p:embeddedFont>
    <p:embeddedFont>
      <p:font typeface="Calibri" panose="020F0502020204030204" pitchFamily="34" charset="0"/>
      <p:regular r:id="rId56"/>
      <p:bold r:id="rId57"/>
      <p:italic r:id="rId58"/>
      <p:boldItalic r:id="rId59"/>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zquez, Germaine (CDC/OPHPR/DSLR)" initials="VG(" lastIdx="31" clrIdx="1">
    <p:extLst>
      <p:ext uri="{19B8F6BF-5375-455C-9EA6-DF929625EA0E}">
        <p15:presenceInfo xmlns:p15="http://schemas.microsoft.com/office/powerpoint/2012/main" userId="S-1-5-21-1207783550-2075000910-922709458-294348" providerId="AD"/>
      </p:ext>
    </p:extLst>
  </p:cmAuthor>
  <p:cmAuthor id="2" name="Tierney, Linda (CDC/OPHPR/DSLR)" initials="TL(" lastIdx="17" clrIdx="2">
    <p:extLst>
      <p:ext uri="{19B8F6BF-5375-455C-9EA6-DF929625EA0E}">
        <p15:presenceInfo xmlns:p15="http://schemas.microsoft.com/office/powerpoint/2012/main" userId="S-1-5-21-1207783550-2075000910-922709458-176715" providerId="AD"/>
      </p:ext>
    </p:extLst>
  </p:cmAuthor>
  <p:cmAuthor id="3" name="Martinez, DeAndrea L. (CDC/OPHPR/DSLR)" initials="hez0" lastIdx="0" clrIdx="3">
    <p:extLst>
      <p:ext uri="{19B8F6BF-5375-455C-9EA6-DF929625EA0E}">
        <p15:presenceInfo xmlns:p15="http://schemas.microsoft.com/office/powerpoint/2012/main" userId="Martinez, DeAndrea L. (CDC/OPHPR/DSL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607"/>
    <a:srgbClr val="D50100"/>
    <a:srgbClr val="59595B"/>
    <a:srgbClr val="000000"/>
    <a:srgbClr val="009FD9"/>
    <a:srgbClr val="FF9900"/>
    <a:srgbClr val="660033"/>
    <a:srgbClr val="343E47"/>
    <a:srgbClr val="353D48"/>
    <a:srgbClr val="343E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78" autoAdjust="0"/>
    <p:restoredTop sz="85441" autoAdjust="0"/>
  </p:normalViewPr>
  <p:slideViewPr>
    <p:cSldViewPr snapToGrid="0">
      <p:cViewPr varScale="1">
        <p:scale>
          <a:sx n="99" d="100"/>
          <a:sy n="99" d="100"/>
        </p:scale>
        <p:origin x="437" y="77"/>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font" Target="fonts/font3.fntdata"/><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font" Target="fonts/font2.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5.fntdata"/><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60"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4.fntdata"/><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3/15/2019</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377" fontAlgn="auto">
              <a:spcBef>
                <a:spcPts val="600"/>
              </a:spcBef>
              <a:spcAft>
                <a:spcPts val="0"/>
              </a:spcAft>
              <a:buFont typeface="Arial" panose="020B0604020202020204" pitchFamily="34" charset="0"/>
              <a:buNone/>
              <a:defRPr/>
            </a:pPr>
            <a:endParaRPr lang="en-US" sz="1200" dirty="0" smtClean="0">
              <a:solidFill>
                <a:srgbClr val="5F5F5F"/>
              </a:solidFill>
              <a:latin typeface="+mn-lt"/>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217108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1964930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3773372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1962278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rgbClr val="5F5F5F"/>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4127587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19</a:t>
            </a:fld>
            <a:endParaRPr lang="en-US" dirty="0"/>
          </a:p>
        </p:txBody>
      </p:sp>
    </p:spTree>
    <p:extLst>
      <p:ext uri="{BB962C8B-B14F-4D97-AF65-F5344CB8AC3E}">
        <p14:creationId xmlns:p14="http://schemas.microsoft.com/office/powerpoint/2010/main" val="1185270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20</a:t>
            </a:fld>
            <a:endParaRPr lang="en-US" dirty="0"/>
          </a:p>
        </p:txBody>
      </p:sp>
    </p:spTree>
    <p:extLst>
      <p:ext uri="{BB962C8B-B14F-4D97-AF65-F5344CB8AC3E}">
        <p14:creationId xmlns:p14="http://schemas.microsoft.com/office/powerpoint/2010/main" val="588450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594763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3411397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23</a:t>
            </a:fld>
            <a:endParaRPr lang="en-US"/>
          </a:p>
        </p:txBody>
      </p:sp>
    </p:spTree>
    <p:extLst>
      <p:ext uri="{BB962C8B-B14F-4D97-AF65-F5344CB8AC3E}">
        <p14:creationId xmlns:p14="http://schemas.microsoft.com/office/powerpoint/2010/main" val="4242598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Division of State and Local Readiness (DSLR) within the Centers for Disease Control and Prevention, achieves it mission to assure the nation’s public</a:t>
            </a:r>
            <a:r>
              <a:rPr lang="en-US" sz="1200" kern="1200" baseline="0" dirty="0">
                <a:solidFill>
                  <a:schemeClr val="tx1"/>
                </a:solidFill>
                <a:effectLst/>
                <a:latin typeface="+mn-lt"/>
                <a:ea typeface="+mn-ea"/>
                <a:cs typeface="+mn-cs"/>
              </a:rPr>
              <a:t> health system is prepared to respond and recover from a public health event or emergency through seven strategic priorities.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dirty="0"/>
          </a:p>
        </p:txBody>
      </p:sp>
    </p:spTree>
    <p:extLst>
      <p:ext uri="{BB962C8B-B14F-4D97-AF65-F5344CB8AC3E}">
        <p14:creationId xmlns:p14="http://schemas.microsoft.com/office/powerpoint/2010/main" val="1820153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Public Health Accreditation Board is a 501(c)3 nonprofit organization dedicated to improving and protecting the health of the public by advancing and ultimately transforming the quality and performance of state, local, tribal, and territorial public health departments.</a:t>
            </a:r>
          </a:p>
          <a:p>
            <a:endParaRPr lang="en-US" dirty="0" smtClean="0"/>
          </a:p>
          <a:p>
            <a:r>
              <a:rPr lang="en-US" dirty="0" smtClean="0"/>
              <a:t>National Voluntary Accreditation for Public Health Departments</a:t>
            </a:r>
          </a:p>
          <a:p>
            <a:endParaRPr lang="en-US" dirty="0" smtClean="0"/>
          </a:p>
          <a:p>
            <a:r>
              <a:rPr lang="en-US" dirty="0" smtClean="0"/>
              <a:t> </a:t>
            </a:r>
          </a:p>
          <a:p>
            <a:endParaRPr lang="en-US" dirty="0" smtClean="0"/>
          </a:p>
          <a:p>
            <a:r>
              <a:rPr lang="en-US" dirty="0" smtClean="0"/>
              <a:t>As of Nov. 20, 2018, a total of 244 health departments (33 state, 2 Tribal and 209 local) as well as 1 statewide integrated local public health department system, have achieved five-year accreditation through the Public Health Accreditation Board, bringing the benefits of PHAB accreditation to 73 percent of the U.S. population. Below is the complete list, with links to their websites. You may also download an Excel Spreadsheet containing important information about each PHAB-accredited health department, including the date of their accreditation and the version of the PHAB Standards and Measures under which they were accredited. Read the press release.</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24</a:t>
            </a:fld>
            <a:endParaRPr lang="en-US"/>
          </a:p>
        </p:txBody>
      </p:sp>
    </p:spTree>
    <p:extLst>
      <p:ext uri="{BB962C8B-B14F-4D97-AF65-F5344CB8AC3E}">
        <p14:creationId xmlns:p14="http://schemas.microsoft.com/office/powerpoint/2010/main" val="2675283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Project Public Health Ready</a:t>
            </a:r>
          </a:p>
          <a:p>
            <a:endParaRPr lang="en-US" dirty="0" smtClean="0"/>
          </a:p>
          <a:p>
            <a:endParaRPr lang="en-US" dirty="0" smtClean="0"/>
          </a:p>
          <a:p>
            <a:r>
              <a:rPr lang="en-US" dirty="0" smtClean="0"/>
              <a:t>Project Public Health Ready (PPHR) is a criteria-based training and recognition program that assesses local health department capacity and capability to plan for, respond to, and recover from public health emergencies. PPHR aims to protect the public's health and strengthen the public health infrastructure by equipping local health departments with sustainable tools to plan, train, and exercise using a continuous quality improvement model.</a:t>
            </a:r>
          </a:p>
          <a:p>
            <a:endParaRPr lang="en-US" dirty="0" smtClean="0"/>
          </a:p>
          <a:p>
            <a:r>
              <a:rPr lang="en-US" dirty="0" smtClean="0"/>
              <a:t>Since 2004, more than 500 LHDs have been recognized as meeting all the PPHR requirements individually or working collaboratively as a region, all of which are identified in the map below.</a:t>
            </a:r>
          </a:p>
          <a:p>
            <a:endParaRPr lang="en-US" dirty="0" smtClean="0"/>
          </a:p>
          <a:p>
            <a:r>
              <a:rPr lang="en-US" dirty="0" smtClean="0"/>
              <a:t>Interested agencies are encouraged to browse the featured resources listed below and to contact NACCHO's PPHR team via email at PPHR@naccho.org for more information about initiating the application process. </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25</a:t>
            </a:fld>
            <a:endParaRPr lang="en-US"/>
          </a:p>
        </p:txBody>
      </p:sp>
    </p:spTree>
    <p:extLst>
      <p:ext uri="{BB962C8B-B14F-4D97-AF65-F5344CB8AC3E}">
        <p14:creationId xmlns:p14="http://schemas.microsoft.com/office/powerpoint/2010/main" val="2664993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26</a:t>
            </a:fld>
            <a:endParaRPr lang="en-US"/>
          </a:p>
        </p:txBody>
      </p:sp>
    </p:spTree>
    <p:extLst>
      <p:ext uri="{BB962C8B-B14F-4D97-AF65-F5344CB8AC3E}">
        <p14:creationId xmlns:p14="http://schemas.microsoft.com/office/powerpoint/2010/main" val="456294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 source of resources is On-TRAC</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27</a:t>
            </a:fld>
            <a:endParaRPr lang="en-US"/>
          </a:p>
        </p:txBody>
      </p:sp>
    </p:spTree>
    <p:extLst>
      <p:ext uri="{BB962C8B-B14F-4D97-AF65-F5344CB8AC3E}">
        <p14:creationId xmlns:p14="http://schemas.microsoft.com/office/powerpoint/2010/main" val="72875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3413463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29</a:t>
            </a:fld>
            <a:endParaRPr lang="en-US"/>
          </a:p>
        </p:txBody>
      </p:sp>
    </p:spTree>
    <p:extLst>
      <p:ext uri="{BB962C8B-B14F-4D97-AF65-F5344CB8AC3E}">
        <p14:creationId xmlns:p14="http://schemas.microsoft.com/office/powerpoint/2010/main" val="1464300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30</a:t>
            </a:fld>
            <a:endParaRPr lang="en-US"/>
          </a:p>
        </p:txBody>
      </p:sp>
    </p:spTree>
    <p:extLst>
      <p:ext uri="{BB962C8B-B14F-4D97-AF65-F5344CB8AC3E}">
        <p14:creationId xmlns:p14="http://schemas.microsoft.com/office/powerpoint/2010/main" val="1937014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31</a:t>
            </a:fld>
            <a:endParaRPr lang="en-US"/>
          </a:p>
        </p:txBody>
      </p:sp>
    </p:spTree>
    <p:extLst>
      <p:ext uri="{BB962C8B-B14F-4D97-AF65-F5344CB8AC3E}">
        <p14:creationId xmlns:p14="http://schemas.microsoft.com/office/powerpoint/2010/main" val="1614239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32</a:t>
            </a:fld>
            <a:endParaRPr lang="en-US"/>
          </a:p>
        </p:txBody>
      </p:sp>
    </p:spTree>
    <p:extLst>
      <p:ext uri="{BB962C8B-B14F-4D97-AF65-F5344CB8AC3E}">
        <p14:creationId xmlns:p14="http://schemas.microsoft.com/office/powerpoint/2010/main" val="3489925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33</a:t>
            </a:fld>
            <a:endParaRPr lang="en-US"/>
          </a:p>
        </p:txBody>
      </p:sp>
    </p:spTree>
    <p:extLst>
      <p:ext uri="{BB962C8B-B14F-4D97-AF65-F5344CB8AC3E}">
        <p14:creationId xmlns:p14="http://schemas.microsoft.com/office/powerpoint/2010/main" val="173080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Public Health Emergency Preparedness (PHEP) Program</a:t>
            </a:r>
            <a:r>
              <a:rPr lang="en-US" baseline="0" dirty="0" smtClean="0"/>
              <a:t> Objectives are to</a:t>
            </a:r>
          </a:p>
          <a:p>
            <a:pPr marL="171450" indent="-171450">
              <a:buFont typeface="Arial" panose="020B0604020202020204" pitchFamily="34" charset="0"/>
              <a:buChar char="•"/>
            </a:pPr>
            <a:r>
              <a:rPr lang="en-US" baseline="0" dirty="0" smtClean="0"/>
              <a:t>Establish robust, organized, and capable public health emergency management and response programs</a:t>
            </a:r>
          </a:p>
          <a:p>
            <a:pPr marL="171450" indent="-171450">
              <a:buFont typeface="Arial" panose="020B0604020202020204" pitchFamily="34" charset="0"/>
              <a:buChar char="•"/>
            </a:pPr>
            <a:r>
              <a:rPr lang="en-US" baseline="0" dirty="0" smtClean="0"/>
              <a:t>Support key public health preparedness capabilities</a:t>
            </a:r>
          </a:p>
          <a:p>
            <a:pPr marL="171450" indent="-171450">
              <a:buFont typeface="Arial" panose="020B0604020202020204" pitchFamily="34" charset="0"/>
              <a:buChar char="•"/>
            </a:pPr>
            <a:r>
              <a:rPr lang="en-US" baseline="0" dirty="0" smtClean="0"/>
              <a:t>Ensure response readiness</a:t>
            </a:r>
          </a:p>
          <a:p>
            <a:pPr marL="171450" indent="-171450">
              <a:buFont typeface="Arial" panose="020B0604020202020204" pitchFamily="34" charset="0"/>
              <a:buChar char="•"/>
            </a:pPr>
            <a:r>
              <a:rPr lang="en-US" baseline="0" dirty="0" smtClean="0"/>
              <a:t>Assure the health security of our communities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CDC provide the </a:t>
            </a:r>
            <a:r>
              <a:rPr lang="en-US" sz="1200" kern="1200" dirty="0" smtClean="0">
                <a:solidFill>
                  <a:schemeClr val="tx1"/>
                </a:solidFill>
                <a:effectLst/>
                <a:latin typeface="+mn-lt"/>
                <a:ea typeface="+mn-ea"/>
                <a:cs typeface="+mn-cs"/>
              </a:rPr>
              <a:t>common defense of the country against health threats.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Science. Surveillance. Service </a:t>
            </a:r>
          </a:p>
          <a:p>
            <a:pPr marL="0" indent="0">
              <a:buFont typeface="Arial" panose="020B0604020202020204" pitchFamily="34" charset="0"/>
              <a:buNone/>
            </a:pPr>
            <a:r>
              <a:rPr lang="en-US" baseline="0" dirty="0" smtClean="0"/>
              <a:t> </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a:t>
            </a:fld>
            <a:endParaRPr lang="en-US" dirty="0"/>
          </a:p>
        </p:txBody>
      </p:sp>
    </p:spTree>
    <p:extLst>
      <p:ext uri="{BB962C8B-B14F-4D97-AF65-F5344CB8AC3E}">
        <p14:creationId xmlns:p14="http://schemas.microsoft.com/office/powerpoint/2010/main" val="554507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34</a:t>
            </a:fld>
            <a:endParaRPr lang="en-US"/>
          </a:p>
        </p:txBody>
      </p:sp>
    </p:spTree>
    <p:extLst>
      <p:ext uri="{BB962C8B-B14F-4D97-AF65-F5344CB8AC3E}">
        <p14:creationId xmlns:p14="http://schemas.microsoft.com/office/powerpoint/2010/main" val="19610779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35</a:t>
            </a:fld>
            <a:endParaRPr lang="en-US"/>
          </a:p>
        </p:txBody>
      </p:sp>
    </p:spTree>
    <p:extLst>
      <p:ext uri="{BB962C8B-B14F-4D97-AF65-F5344CB8AC3E}">
        <p14:creationId xmlns:p14="http://schemas.microsoft.com/office/powerpoint/2010/main" val="1863351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36</a:t>
            </a:fld>
            <a:endParaRPr lang="en-US"/>
          </a:p>
        </p:txBody>
      </p:sp>
    </p:spTree>
    <p:extLst>
      <p:ext uri="{BB962C8B-B14F-4D97-AF65-F5344CB8AC3E}">
        <p14:creationId xmlns:p14="http://schemas.microsoft.com/office/powerpoint/2010/main" val="40848624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37</a:t>
            </a:fld>
            <a:endParaRPr lang="en-US"/>
          </a:p>
        </p:txBody>
      </p:sp>
    </p:spTree>
    <p:extLst>
      <p:ext uri="{BB962C8B-B14F-4D97-AF65-F5344CB8AC3E}">
        <p14:creationId xmlns:p14="http://schemas.microsoft.com/office/powerpoint/2010/main" val="1879806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38</a:t>
            </a:fld>
            <a:endParaRPr lang="en-US"/>
          </a:p>
        </p:txBody>
      </p:sp>
    </p:spTree>
    <p:extLst>
      <p:ext uri="{BB962C8B-B14F-4D97-AF65-F5344CB8AC3E}">
        <p14:creationId xmlns:p14="http://schemas.microsoft.com/office/powerpoint/2010/main" val="23362336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39</a:t>
            </a:fld>
            <a:endParaRPr lang="en-US"/>
          </a:p>
        </p:txBody>
      </p:sp>
    </p:spTree>
    <p:extLst>
      <p:ext uri="{BB962C8B-B14F-4D97-AF65-F5344CB8AC3E}">
        <p14:creationId xmlns:p14="http://schemas.microsoft.com/office/powerpoint/2010/main" val="35758880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40</a:t>
            </a:fld>
            <a:endParaRPr lang="en-US"/>
          </a:p>
        </p:txBody>
      </p:sp>
    </p:spTree>
    <p:extLst>
      <p:ext uri="{BB962C8B-B14F-4D97-AF65-F5344CB8AC3E}">
        <p14:creationId xmlns:p14="http://schemas.microsoft.com/office/powerpoint/2010/main" val="11233242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41</a:t>
            </a:fld>
            <a:endParaRPr lang="en-US"/>
          </a:p>
        </p:txBody>
      </p:sp>
    </p:spTree>
    <p:extLst>
      <p:ext uri="{BB962C8B-B14F-4D97-AF65-F5344CB8AC3E}">
        <p14:creationId xmlns:p14="http://schemas.microsoft.com/office/powerpoint/2010/main" val="28327404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42</a:t>
            </a:fld>
            <a:endParaRPr lang="en-US"/>
          </a:p>
        </p:txBody>
      </p:sp>
    </p:spTree>
    <p:extLst>
      <p:ext uri="{BB962C8B-B14F-4D97-AF65-F5344CB8AC3E}">
        <p14:creationId xmlns:p14="http://schemas.microsoft.com/office/powerpoint/2010/main" val="16168633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43</a:t>
            </a:fld>
            <a:endParaRPr lang="en-US"/>
          </a:p>
        </p:txBody>
      </p:sp>
    </p:spTree>
    <p:extLst>
      <p:ext uri="{BB962C8B-B14F-4D97-AF65-F5344CB8AC3E}">
        <p14:creationId xmlns:p14="http://schemas.microsoft.com/office/powerpoint/2010/main" val="2943117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Once CDC receives these funds from Congress, CDC administers it to state, local, tribal, and territorial public health departments through the PHEP Cooperative Agreement</a:t>
            </a:r>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dirty="0"/>
          </a:p>
        </p:txBody>
      </p:sp>
    </p:spTree>
    <p:extLst>
      <p:ext uri="{BB962C8B-B14F-4D97-AF65-F5344CB8AC3E}">
        <p14:creationId xmlns:p14="http://schemas.microsoft.com/office/powerpoint/2010/main" val="2025958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44</a:t>
            </a:fld>
            <a:endParaRPr lang="en-US"/>
          </a:p>
        </p:txBody>
      </p:sp>
    </p:spTree>
    <p:extLst>
      <p:ext uri="{BB962C8B-B14F-4D97-AF65-F5344CB8AC3E}">
        <p14:creationId xmlns:p14="http://schemas.microsoft.com/office/powerpoint/2010/main" val="25475624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45</a:t>
            </a:fld>
            <a:endParaRPr lang="en-US"/>
          </a:p>
        </p:txBody>
      </p:sp>
    </p:spTree>
    <p:extLst>
      <p:ext uri="{BB962C8B-B14F-4D97-AF65-F5344CB8AC3E}">
        <p14:creationId xmlns:p14="http://schemas.microsoft.com/office/powerpoint/2010/main" val="39530908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46</a:t>
            </a:fld>
            <a:endParaRPr lang="en-US"/>
          </a:p>
        </p:txBody>
      </p:sp>
    </p:spTree>
    <p:extLst>
      <p:ext uri="{BB962C8B-B14F-4D97-AF65-F5344CB8AC3E}">
        <p14:creationId xmlns:p14="http://schemas.microsoft.com/office/powerpoint/2010/main" val="286715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PHEP cooperative agreement funds the 50 states, 8 territories and freely associated states, and 4 of the largest metropolitan health departments (New York City, Chicago, Los Angeles, and Washington, D.C.)</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7</a:t>
            </a:fld>
            <a:endParaRPr lang="en-US" dirty="0"/>
          </a:p>
        </p:txBody>
      </p:sp>
    </p:spTree>
    <p:extLst>
      <p:ext uri="{BB962C8B-B14F-4D97-AF65-F5344CB8AC3E}">
        <p14:creationId xmlns:p14="http://schemas.microsoft.com/office/powerpoint/2010/main" val="2215392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dirty="0">
                <a:latin typeface="Arial" pitchFamily="34" charset="0"/>
              </a:rPr>
              <a:t>The PHEP Program </a:t>
            </a:r>
            <a:r>
              <a:rPr kumimoji="1" lang="en-US" baseline="0" dirty="0">
                <a:latin typeface="Arial" pitchFamily="34" charset="0"/>
              </a:rPr>
              <a:t>was e</a:t>
            </a:r>
            <a:r>
              <a:rPr kumimoji="1" lang="en-US" dirty="0">
                <a:latin typeface="Arial" pitchFamily="34" charset="0"/>
              </a:rPr>
              <a:t>stablished in 1999 as a $40 million competitive grant with a bioterrorism focus and 53 awardees. </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dirty="0"/>
          </a:p>
        </p:txBody>
      </p:sp>
    </p:spTree>
    <p:extLst>
      <p:ext uri="{BB962C8B-B14F-4D97-AF65-F5344CB8AC3E}">
        <p14:creationId xmlns:p14="http://schemas.microsoft.com/office/powerpoint/2010/main" val="3619424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smtClean="0"/>
          </a:p>
          <a:p>
            <a:pPr>
              <a:buFont typeface="Arial"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982621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4042638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3256510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OD">
    <p:spTree>
      <p:nvGrpSpPr>
        <p:cNvPr id="1" name=""/>
        <p:cNvGrpSpPr/>
        <p:nvPr/>
      </p:nvGrpSpPr>
      <p:grpSpPr>
        <a:xfrm>
          <a:off x="0" y="0"/>
          <a:ext cx="0" cy="0"/>
          <a:chOff x="0" y="0"/>
          <a:chExt cx="0" cy="0"/>
        </a:xfrm>
      </p:grpSpPr>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66"/>
            <a:ext cx="9144000" cy="889683"/>
          </a:xfrm>
          <a:prstGeom prst="rect">
            <a:avLst/>
          </a:prstGeom>
        </p:spPr>
      </p:pic>
      <p:sp>
        <p:nvSpPr>
          <p:cNvPr id="11" name="Title 1"/>
          <p:cNvSpPr>
            <a:spLocks noGrp="1"/>
          </p:cNvSpPr>
          <p:nvPr>
            <p:ph type="title"/>
          </p:nvPr>
        </p:nvSpPr>
        <p:spPr>
          <a:xfrm>
            <a:off x="457200" y="956741"/>
            <a:ext cx="8229600" cy="866834"/>
          </a:xfrm>
          <a:prstGeom prst="rect">
            <a:avLst/>
          </a:prstGeom>
        </p:spPr>
        <p:txBody>
          <a:bodyPr/>
          <a:lstStyle>
            <a:lvl1pPr algn="l">
              <a:lnSpc>
                <a:spcPts val="3000"/>
              </a:lnSpc>
              <a:defRPr sz="2800" b="1" baseline="0">
                <a:solidFill>
                  <a:srgbClr val="343E48"/>
                </a:solidFill>
                <a:effectLst/>
                <a:latin typeface="Calibri" pitchFamily="34" charset="0"/>
              </a:defRPr>
            </a:lvl1pPr>
          </a:lstStyle>
          <a:p>
            <a:endParaRPr lang="en-US" dirty="0"/>
          </a:p>
        </p:txBody>
      </p:sp>
      <p:sp>
        <p:nvSpPr>
          <p:cNvPr id="5" name="Subtitle 2"/>
          <p:cNvSpPr>
            <a:spLocks noGrp="1"/>
          </p:cNvSpPr>
          <p:nvPr>
            <p:ph type="subTitle" idx="1"/>
          </p:nvPr>
        </p:nvSpPr>
        <p:spPr>
          <a:xfrm>
            <a:off x="457200" y="2061700"/>
            <a:ext cx="6400800" cy="342900"/>
          </a:xfrm>
          <a:prstGeom prst="rect">
            <a:avLst/>
          </a:prstGeom>
        </p:spPr>
        <p:txBody>
          <a:bodyPr/>
          <a:lstStyle>
            <a:lvl1pPr marL="0" indent="0" algn="l">
              <a:buNone/>
              <a:defRPr sz="2000" b="1" baseline="0">
                <a:solidFill>
                  <a:srgbClr val="343E4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343E4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0" name="TextBox 9"/>
          <p:cNvSpPr txBox="1"/>
          <p:nvPr userDrawn="1"/>
        </p:nvSpPr>
        <p:spPr>
          <a:xfrm>
            <a:off x="457200" y="90152"/>
            <a:ext cx="6903076" cy="646331"/>
          </a:xfrm>
          <a:prstGeom prst="rect">
            <a:avLst/>
          </a:prstGeom>
          <a:noFill/>
        </p:spPr>
        <p:txBody>
          <a:bodyPr wrap="square" rtlCol="0">
            <a:spAutoFit/>
          </a:bodyPr>
          <a:lstStyle/>
          <a:p>
            <a:r>
              <a:rPr lang="en-US" b="1" dirty="0" smtClean="0">
                <a:solidFill>
                  <a:schemeClr val="tx2">
                    <a:lumMod val="95000"/>
                  </a:schemeClr>
                </a:solidFill>
                <a:latin typeface="Calibri" panose="020F0502020204030204" pitchFamily="34" charset="0"/>
              </a:rPr>
              <a:t>Centers</a:t>
            </a:r>
            <a:r>
              <a:rPr lang="en-US" b="1" baseline="0" dirty="0" smtClean="0">
                <a:solidFill>
                  <a:schemeClr val="tx2">
                    <a:lumMod val="95000"/>
                  </a:schemeClr>
                </a:solidFill>
                <a:latin typeface="Calibri" panose="020F0502020204030204" pitchFamily="34" charset="0"/>
              </a:rPr>
              <a:t> for Disease Control and Prevention</a:t>
            </a:r>
            <a:endParaRPr lang="en-US" b="1" dirty="0" smtClean="0">
              <a:solidFill>
                <a:schemeClr val="tx2">
                  <a:lumMod val="95000"/>
                </a:schemeClr>
              </a:solidFill>
              <a:latin typeface="Calibri" panose="020F0502020204030204" pitchFamily="34" charset="0"/>
            </a:endParaRPr>
          </a:p>
          <a:p>
            <a:r>
              <a:rPr lang="en-US" b="1" dirty="0" smtClean="0">
                <a:solidFill>
                  <a:schemeClr val="tx2">
                    <a:lumMod val="95000"/>
                  </a:schemeClr>
                </a:solidFill>
                <a:latin typeface="Calibri" panose="020F0502020204030204" pitchFamily="34" charset="0"/>
              </a:rPr>
              <a:t>Center for Preparedness and Response</a:t>
            </a:r>
          </a:p>
        </p:txBody>
      </p:sp>
    </p:spTree>
    <p:extLst>
      <p:ext uri="{BB962C8B-B14F-4D97-AF65-F5344CB8AC3E}">
        <p14:creationId xmlns:p14="http://schemas.microsoft.com/office/powerpoint/2010/main" val="329813044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502920"/>
          </a:xfrm>
          <a:prstGeom prst="rect">
            <a:avLst/>
          </a:prstGeom>
        </p:spPr>
        <p:txBody>
          <a:bodyPr anchor="b" anchorCtr="0"/>
          <a:lstStyle>
            <a:lvl1pPr algn="l">
              <a:lnSpc>
                <a:spcPts val="3000"/>
              </a:lnSpc>
              <a:defRPr sz="2800" b="1" baseline="0">
                <a:solidFill>
                  <a:srgbClr val="343E48"/>
                </a:solidFill>
                <a:effectLst/>
                <a:latin typeface="Calibri" pitchFamily="34" charset="0"/>
              </a:defRPr>
            </a:lvl1pPr>
          </a:lstStyle>
          <a:p>
            <a:r>
              <a:rPr lang="en-US" dirty="0" smtClean="0"/>
              <a:t>Bottom band: OD</a:t>
            </a:r>
            <a:endParaRPr lang="en-US" dirty="0"/>
          </a:p>
        </p:txBody>
      </p:sp>
      <p:sp>
        <p:nvSpPr>
          <p:cNvPr id="5" name="Text Placeholder 7"/>
          <p:cNvSpPr>
            <a:spLocks noGrp="1"/>
          </p:cNvSpPr>
          <p:nvPr>
            <p:ph type="body" sz="quarter" idx="10"/>
          </p:nvPr>
        </p:nvSpPr>
        <p:spPr>
          <a:xfrm>
            <a:off x="457200" y="1158875"/>
            <a:ext cx="8229600" cy="3341688"/>
          </a:xfrm>
        </p:spPr>
        <p:txBody>
          <a:bodyPr/>
          <a:lstStyle>
            <a:lvl1pPr marL="342900" indent="-342900">
              <a:buClr>
                <a:srgbClr val="D50100"/>
              </a:buClr>
              <a:buFont typeface="Wingdings" panose="05000000000000000000" pitchFamily="2" charset="2"/>
              <a:buChar char="§"/>
              <a:defRPr sz="2000">
                <a:solidFill>
                  <a:srgbClr val="59595B"/>
                </a:solidFill>
              </a:defRPr>
            </a:lvl1pPr>
            <a:lvl2pPr>
              <a:buClr>
                <a:srgbClr val="D50100"/>
              </a:buClr>
              <a:defRPr sz="2000">
                <a:solidFill>
                  <a:srgbClr val="59595B"/>
                </a:solidFill>
              </a:defRPr>
            </a:lvl2pPr>
            <a:lvl3pPr>
              <a:buClr>
                <a:srgbClr val="D50100"/>
              </a:buClr>
              <a:defRPr sz="2000">
                <a:solidFill>
                  <a:srgbClr val="59595B"/>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312"/>
            <a:ext cx="9144000" cy="91188"/>
          </a:xfrm>
          <a:prstGeom prst="rect">
            <a:avLst/>
          </a:prstGeom>
        </p:spPr>
      </p:pic>
    </p:spTree>
    <p:extLst>
      <p:ext uri="{BB962C8B-B14F-4D97-AF65-F5344CB8AC3E}">
        <p14:creationId xmlns:p14="http://schemas.microsoft.com/office/powerpoint/2010/main" val="182852743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2 column_O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02920"/>
          </a:xfrm>
          <a:prstGeom prst="rect">
            <a:avLst/>
          </a:prstGeom>
        </p:spPr>
        <p:txBody>
          <a:bodyPr anchor="b" anchorCtr="0"/>
          <a:lstStyle>
            <a:lvl1pPr algn="l">
              <a:lnSpc>
                <a:spcPts val="3000"/>
              </a:lnSpc>
              <a:defRPr sz="2800" b="1" baseline="0">
                <a:solidFill>
                  <a:srgbClr val="353D48"/>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312"/>
            <a:ext cx="9144000" cy="91188"/>
          </a:xfrm>
          <a:prstGeom prst="rect">
            <a:avLst/>
          </a:prstGeom>
        </p:spPr>
      </p:pic>
    </p:spTree>
    <p:extLst>
      <p:ext uri="{BB962C8B-B14F-4D97-AF65-F5344CB8AC3E}">
        <p14:creationId xmlns:p14="http://schemas.microsoft.com/office/powerpoint/2010/main" val="29265510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343E4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312"/>
            <a:ext cx="9144000" cy="91188"/>
          </a:xfrm>
          <a:prstGeom prst="rect">
            <a:avLst/>
          </a:prstGeom>
        </p:spPr>
      </p:pic>
    </p:spTree>
    <p:extLst>
      <p:ext uri="{BB962C8B-B14F-4D97-AF65-F5344CB8AC3E}">
        <p14:creationId xmlns:p14="http://schemas.microsoft.com/office/powerpoint/2010/main" val="29820960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descr="Logos of the U.S. Department of Health and Human Services and the Centers for Disease control and Prevention" title="logos"/>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smtClean="0">
                <a:solidFill>
                  <a:srgbClr val="353D48"/>
                </a:solidFill>
                <a:latin typeface="Calibri" panose="020F0502020204030204" pitchFamily="34" charset="0"/>
              </a:rPr>
              <a:t>For more information, contact CDC</a:t>
            </a:r>
            <a:br>
              <a:rPr lang="en-US" sz="1200" dirty="0" smtClean="0">
                <a:solidFill>
                  <a:srgbClr val="353D48"/>
                </a:solidFill>
                <a:latin typeface="Calibri" panose="020F0502020204030204" pitchFamily="34" charset="0"/>
              </a:rPr>
            </a:br>
            <a:r>
              <a:rPr lang="en-US" sz="1200" dirty="0" smtClean="0">
                <a:solidFill>
                  <a:srgbClr val="353D48"/>
                </a:solidFill>
                <a:latin typeface="Calibri" panose="020F0502020204030204" pitchFamily="34" charset="0"/>
              </a:rPr>
              <a:t>1-800-CDC-INFO (232-4636)</a:t>
            </a:r>
            <a:br>
              <a:rPr lang="en-US" sz="1200" dirty="0" smtClean="0">
                <a:solidFill>
                  <a:srgbClr val="353D48"/>
                </a:solidFill>
                <a:latin typeface="Calibri" panose="020F0502020204030204" pitchFamily="34" charset="0"/>
              </a:rPr>
            </a:br>
            <a:r>
              <a:rPr lang="en-US" sz="1200" dirty="0" smtClean="0">
                <a:solidFill>
                  <a:srgbClr val="353D48"/>
                </a:solidFill>
                <a:latin typeface="Calibri" panose="020F0502020204030204" pitchFamily="34" charset="0"/>
              </a:rPr>
              <a:t>TTY:  1-888-232-6348    www.cdc.gov</a:t>
            </a:r>
            <a:br>
              <a:rPr lang="en-US" sz="1200" dirty="0" smtClean="0">
                <a:solidFill>
                  <a:srgbClr val="353D48"/>
                </a:solidFill>
                <a:latin typeface="Calibri" panose="020F0502020204030204" pitchFamily="34" charset="0"/>
              </a:rPr>
            </a:br>
            <a:r>
              <a:rPr lang="en-US" sz="1200" dirty="0" smtClean="0">
                <a:solidFill>
                  <a:srgbClr val="353D48"/>
                </a:solidFill>
                <a:latin typeface="Calibri" panose="020F0502020204030204" pitchFamily="34" charset="0"/>
              </a:rPr>
              <a:t/>
            </a:r>
            <a:br>
              <a:rPr lang="en-US" sz="1200" dirty="0" smtClean="0">
                <a:solidFill>
                  <a:srgbClr val="353D48"/>
                </a:solidFill>
                <a:latin typeface="Calibri" panose="020F0502020204030204" pitchFamily="34" charset="0"/>
              </a:rPr>
            </a:br>
            <a:r>
              <a:rPr lang="en-US" sz="1200" dirty="0" smtClean="0">
                <a:solidFill>
                  <a:srgbClr val="353D48"/>
                </a:solidFill>
                <a:latin typeface="Calibri" panose="020F0502020204030204" pitchFamily="34" charset="0"/>
              </a:rPr>
              <a:t/>
            </a:r>
            <a:br>
              <a:rPr lang="en-US" sz="1200" dirty="0" smtClean="0">
                <a:solidFill>
                  <a:srgbClr val="353D48"/>
                </a:solidFill>
                <a:latin typeface="Calibri" panose="020F0502020204030204" pitchFamily="34" charset="0"/>
              </a:rPr>
            </a:br>
            <a:r>
              <a:rPr lang="en-US" sz="1200" dirty="0" smtClean="0">
                <a:solidFill>
                  <a:srgbClr val="353D48"/>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1460842956"/>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5" r:id="rId3"/>
    <p:sldLayoutId id="2147483823" r:id="rId4"/>
    <p:sldLayoutId id="2147483822" r:id="rId5"/>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Clr>
          <a:srgbClr val="D50100"/>
        </a:buClr>
        <a:buFont typeface="Arial" panose="020B0604020202020204" pitchFamily="34" charset="0"/>
        <a:buChar char="•"/>
        <a:defRPr sz="3200" kern="1200">
          <a:solidFill>
            <a:srgbClr val="353D48"/>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D50100"/>
        </a:buClr>
        <a:buFont typeface="Arial" panose="020B0604020202020204" pitchFamily="34" charset="0"/>
        <a:buChar char="–"/>
        <a:defRPr sz="2800" kern="1200">
          <a:solidFill>
            <a:srgbClr val="353D48"/>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D50100"/>
        </a:buClr>
        <a:buFont typeface="Arial" panose="020B0604020202020204" pitchFamily="34" charset="0"/>
        <a:buChar char="•"/>
        <a:defRPr sz="2400" kern="1200">
          <a:solidFill>
            <a:srgbClr val="353D48"/>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rgbClr val="353D48"/>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rgbClr val="353D48"/>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hyperlink" Target="https://ontrac.cdc.go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cdc.gov/cpr/readines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cdc.gov/cpr/readiness/on-trac.ht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cdc.gov/cpr/readiness/resources.htm" TargetMode="External"/><Relationship Id="rId4" Type="http://schemas.openxmlformats.org/officeDocument/2006/relationships/hyperlink" Target="https://www.cdc.gov/cpr/readiness/graphics.htm"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altLang="en-US" sz="2400" dirty="0"/>
              <a:t>Capability Update Initiative Briefing</a:t>
            </a:r>
            <a:br>
              <a:rPr lang="en-US" altLang="en-US" sz="2400" dirty="0"/>
            </a:br>
            <a:r>
              <a:rPr lang="en-US" altLang="en-US" sz="2400" b="0" i="1" dirty="0" smtClean="0"/>
              <a:t>Public </a:t>
            </a:r>
            <a:r>
              <a:rPr lang="en-US" altLang="en-US" sz="2400" b="0" i="1" dirty="0"/>
              <a:t>Health Emergency Preparedness and Response Capabilities: National Standards for State, Local, Tribal, </a:t>
            </a:r>
            <a:r>
              <a:rPr lang="en-US" altLang="en-US" sz="2400" b="0" i="1" dirty="0" smtClean="0"/>
              <a:t/>
            </a:r>
            <a:br>
              <a:rPr lang="en-US" altLang="en-US" sz="2400" b="0" i="1" dirty="0" smtClean="0"/>
            </a:br>
            <a:r>
              <a:rPr lang="en-US" altLang="en-US" sz="2400" b="0" i="1" dirty="0" smtClean="0"/>
              <a:t>and </a:t>
            </a:r>
            <a:r>
              <a:rPr lang="en-US" altLang="en-US" sz="2400" b="0" i="1" dirty="0"/>
              <a:t>Territorial Public </a:t>
            </a:r>
            <a:r>
              <a:rPr lang="en-US" altLang="en-US" sz="2400" b="0" i="1" dirty="0" smtClean="0"/>
              <a:t>Health</a:t>
            </a:r>
            <a:endParaRPr lang="en-US" altLang="en-US" sz="2400" b="0" i="1" dirty="0"/>
          </a:p>
        </p:txBody>
      </p:sp>
      <p:sp>
        <p:nvSpPr>
          <p:cNvPr id="2" name="Subtitle 1"/>
          <p:cNvSpPr>
            <a:spLocks noGrp="1"/>
          </p:cNvSpPr>
          <p:nvPr>
            <p:ph type="subTitle" idx="1"/>
          </p:nvPr>
        </p:nvSpPr>
        <p:spPr>
          <a:xfrm>
            <a:off x="457200" y="2697724"/>
            <a:ext cx="8229600" cy="1512137"/>
          </a:xfrm>
        </p:spPr>
        <p:txBody>
          <a:bodyPr/>
          <a:lstStyle/>
          <a:p>
            <a:pPr>
              <a:spcBef>
                <a:spcPts val="0"/>
              </a:spcBef>
            </a:pPr>
            <a:endParaRPr lang="en-US" sz="1100" b="0" dirty="0"/>
          </a:p>
          <a:p>
            <a:pPr>
              <a:spcBef>
                <a:spcPts val="0"/>
              </a:spcBef>
            </a:pPr>
            <a:endParaRPr lang="en-US" sz="1100" b="0" dirty="0" smtClean="0"/>
          </a:p>
          <a:p>
            <a:pPr>
              <a:spcBef>
                <a:spcPts val="0"/>
              </a:spcBef>
            </a:pPr>
            <a:endParaRPr lang="en-US" sz="1100" b="0" dirty="0"/>
          </a:p>
          <a:p>
            <a:pPr>
              <a:spcBef>
                <a:spcPts val="0"/>
              </a:spcBef>
            </a:pPr>
            <a:endParaRPr lang="en-US" sz="1100" dirty="0" smtClean="0"/>
          </a:p>
          <a:p>
            <a:pPr>
              <a:spcBef>
                <a:spcPts val="0"/>
              </a:spcBef>
            </a:pPr>
            <a:r>
              <a:rPr lang="en-US" sz="1400" dirty="0" smtClean="0"/>
              <a:t>DeAndrea Martinez, MPH</a:t>
            </a:r>
          </a:p>
          <a:p>
            <a:pPr>
              <a:spcBef>
                <a:spcPts val="0"/>
              </a:spcBef>
            </a:pPr>
            <a:r>
              <a:rPr lang="en-US" sz="1400" b="0" dirty="0" smtClean="0"/>
              <a:t>Public Health Analyst </a:t>
            </a:r>
          </a:p>
          <a:p>
            <a:pPr>
              <a:spcBef>
                <a:spcPts val="0"/>
              </a:spcBef>
            </a:pPr>
            <a:r>
              <a:rPr lang="en-US" sz="1400" b="0" dirty="0"/>
              <a:t>Program Planning and Development Unit</a:t>
            </a:r>
          </a:p>
          <a:p>
            <a:pPr>
              <a:spcBef>
                <a:spcPts val="0"/>
              </a:spcBef>
            </a:pPr>
            <a:r>
              <a:rPr lang="en-US" sz="1400" b="0" dirty="0"/>
              <a:t>Division of State and Local Readiness (DSLR)</a:t>
            </a:r>
          </a:p>
          <a:p>
            <a:pPr>
              <a:spcBef>
                <a:spcPts val="0"/>
              </a:spcBef>
            </a:pPr>
            <a:endParaRPr lang="en-US" sz="1800" b="0" dirty="0"/>
          </a:p>
        </p:txBody>
      </p:sp>
      <p:sp>
        <p:nvSpPr>
          <p:cNvPr id="6" name="Text Placeholder 5"/>
          <p:cNvSpPr>
            <a:spLocks noGrp="1"/>
          </p:cNvSpPr>
          <p:nvPr>
            <p:ph type="body" sz="quarter" idx="10"/>
          </p:nvPr>
        </p:nvSpPr>
        <p:spPr>
          <a:xfrm>
            <a:off x="457200" y="4343062"/>
            <a:ext cx="6400800" cy="543263"/>
          </a:xfrm>
        </p:spPr>
        <p:txBody>
          <a:bodyPr/>
          <a:lstStyle/>
          <a:p>
            <a:pPr>
              <a:spcBef>
                <a:spcPts val="0"/>
              </a:spcBef>
            </a:pPr>
            <a:r>
              <a:rPr lang="en-US" sz="1200" dirty="0"/>
              <a:t>National Indian Health </a:t>
            </a:r>
            <a:r>
              <a:rPr lang="en-US" sz="1200" dirty="0" smtClean="0"/>
              <a:t>Board</a:t>
            </a:r>
          </a:p>
          <a:p>
            <a:pPr>
              <a:spcBef>
                <a:spcPts val="0"/>
              </a:spcBef>
            </a:pPr>
            <a:r>
              <a:rPr lang="en-US" sz="1100" dirty="0" smtClean="0"/>
              <a:t>March 2019</a:t>
            </a:r>
          </a:p>
        </p:txBody>
      </p:sp>
    </p:spTree>
    <p:extLst>
      <p:ext uri="{BB962C8B-B14F-4D97-AF65-F5344CB8AC3E}">
        <p14:creationId xmlns:p14="http://schemas.microsoft.com/office/powerpoint/2010/main" val="352278263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8_296885-B_Vazquez_OPHPR_PublicHealthPrep_info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52312"/>
            <a:ext cx="9144000" cy="91188"/>
          </a:xfrm>
          <a:prstGeom prst="rect">
            <a:avLst/>
          </a:prstGeom>
        </p:spPr>
      </p:pic>
    </p:spTree>
    <p:extLst>
      <p:ext uri="{BB962C8B-B14F-4D97-AF65-F5344CB8AC3E}">
        <p14:creationId xmlns:p14="http://schemas.microsoft.com/office/powerpoint/2010/main" val="264301789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rmAutofit/>
          </a:bodyPr>
          <a:lstStyle/>
          <a:p>
            <a:pPr algn="l"/>
            <a:r>
              <a:rPr lang="en-US" sz="2100" dirty="0">
                <a:cs typeface="Calibri" panose="020F0502020204030204" pitchFamily="34" charset="0"/>
              </a:rPr>
              <a:t>Public Health Emergency Preparedness and Response Capabilities</a:t>
            </a:r>
          </a:p>
        </p:txBody>
      </p:sp>
      <p:pic>
        <p:nvPicPr>
          <p:cNvPr id="3" name="Picture 2" descr="Image showing the appearance of the new cover page of the capabilities document" title="Capability Document Cover"/>
          <p:cNvPicPr>
            <a:picLocks noChangeAspect="1"/>
          </p:cNvPicPr>
          <p:nvPr/>
        </p:nvPicPr>
        <p:blipFill>
          <a:blip r:embed="rId3"/>
          <a:stretch>
            <a:fillRect/>
          </a:stretch>
        </p:blipFill>
        <p:spPr>
          <a:xfrm>
            <a:off x="457200" y="742950"/>
            <a:ext cx="3312884" cy="4227267"/>
          </a:xfrm>
          <a:prstGeom prst="rect">
            <a:avLst/>
          </a:prstGeom>
        </p:spPr>
      </p:pic>
      <p:sp>
        <p:nvSpPr>
          <p:cNvPr id="7" name="Text Placeholder 2"/>
          <p:cNvSpPr txBox="1">
            <a:spLocks/>
          </p:cNvSpPr>
          <p:nvPr/>
        </p:nvSpPr>
        <p:spPr bwMode="auto">
          <a:xfrm>
            <a:off x="4056743" y="742950"/>
            <a:ext cx="4630057" cy="422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50100"/>
              </a:buClr>
              <a:buFont typeface="Wingdings" panose="05000000000000000000" pitchFamily="2" charset="2"/>
              <a:buChar char="§"/>
              <a:defRPr sz="2000" kern="1200">
                <a:solidFill>
                  <a:srgbClr val="59595B"/>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eaLnBrk="1" fontAlgn="b" hangingPunct="1">
              <a:spcBef>
                <a:spcPts val="0"/>
              </a:spcBef>
              <a:buFont typeface="+mj-lt"/>
              <a:buAutoNum type="arabicPeriod"/>
            </a:pPr>
            <a:r>
              <a:rPr lang="en-US" sz="1600" dirty="0"/>
              <a:t>Community Preparedness</a:t>
            </a:r>
          </a:p>
          <a:p>
            <a:pPr marL="457200" indent="-457200" eaLnBrk="1" fontAlgn="b" hangingPunct="1">
              <a:spcBef>
                <a:spcPts val="0"/>
              </a:spcBef>
              <a:buFont typeface="+mj-lt"/>
              <a:buAutoNum type="arabicPeriod"/>
            </a:pPr>
            <a:r>
              <a:rPr lang="en-US" sz="1600" dirty="0"/>
              <a:t>Community Recovery</a:t>
            </a:r>
          </a:p>
          <a:p>
            <a:pPr marL="457200" indent="-457200" eaLnBrk="1" fontAlgn="b" hangingPunct="1">
              <a:spcBef>
                <a:spcPts val="0"/>
              </a:spcBef>
              <a:buFont typeface="+mj-lt"/>
              <a:buAutoNum type="arabicPeriod"/>
            </a:pPr>
            <a:r>
              <a:rPr lang="en-US" sz="1600" dirty="0"/>
              <a:t>Emergency Operations Coordination</a:t>
            </a:r>
          </a:p>
          <a:p>
            <a:pPr marL="457200" indent="-457200" eaLnBrk="1" fontAlgn="b" hangingPunct="1">
              <a:spcBef>
                <a:spcPts val="0"/>
              </a:spcBef>
              <a:buFont typeface="+mj-lt"/>
              <a:buAutoNum type="arabicPeriod"/>
            </a:pPr>
            <a:r>
              <a:rPr lang="en-US" sz="1600" dirty="0"/>
              <a:t>Emergency Public Information and Warning</a:t>
            </a:r>
          </a:p>
          <a:p>
            <a:pPr marL="457200" indent="-457200" eaLnBrk="1" fontAlgn="b" hangingPunct="1">
              <a:spcBef>
                <a:spcPts val="0"/>
              </a:spcBef>
              <a:buFont typeface="+mj-lt"/>
              <a:buAutoNum type="arabicPeriod"/>
            </a:pPr>
            <a:r>
              <a:rPr lang="en-US" sz="1600" dirty="0"/>
              <a:t>Fatality Management</a:t>
            </a:r>
          </a:p>
          <a:p>
            <a:pPr marL="457200" indent="-457200" eaLnBrk="1" fontAlgn="b" hangingPunct="1">
              <a:spcBef>
                <a:spcPts val="0"/>
              </a:spcBef>
              <a:buFont typeface="+mj-lt"/>
              <a:buAutoNum type="arabicPeriod"/>
            </a:pPr>
            <a:r>
              <a:rPr lang="en-US" sz="1600" dirty="0"/>
              <a:t>Information Sharing</a:t>
            </a:r>
          </a:p>
          <a:p>
            <a:pPr marL="457200" indent="-457200" eaLnBrk="1" fontAlgn="b" hangingPunct="1">
              <a:spcBef>
                <a:spcPts val="0"/>
              </a:spcBef>
              <a:buFont typeface="+mj-lt"/>
              <a:buAutoNum type="arabicPeriod"/>
            </a:pPr>
            <a:r>
              <a:rPr lang="en-US" sz="1600" dirty="0"/>
              <a:t>Mass Care</a:t>
            </a:r>
          </a:p>
          <a:p>
            <a:pPr marL="457200" indent="-457200" eaLnBrk="1" fontAlgn="b" hangingPunct="1">
              <a:spcBef>
                <a:spcPts val="0"/>
              </a:spcBef>
              <a:buFont typeface="+mj-lt"/>
              <a:buAutoNum type="arabicPeriod"/>
            </a:pPr>
            <a:r>
              <a:rPr lang="en-US" sz="1600" dirty="0"/>
              <a:t>Medical Countermeasure Dispensing and Administration</a:t>
            </a:r>
          </a:p>
          <a:p>
            <a:pPr marL="457200" indent="-457200" eaLnBrk="1" fontAlgn="b" hangingPunct="1">
              <a:spcBef>
                <a:spcPts val="0"/>
              </a:spcBef>
              <a:buFont typeface="+mj-lt"/>
              <a:buAutoNum type="arabicPeriod"/>
            </a:pPr>
            <a:r>
              <a:rPr lang="en-US" sz="1600" dirty="0"/>
              <a:t>Medical Materiel Management and Distribution</a:t>
            </a:r>
          </a:p>
          <a:p>
            <a:pPr marL="457200" indent="-457200" eaLnBrk="1" fontAlgn="b" hangingPunct="1">
              <a:spcBef>
                <a:spcPts val="0"/>
              </a:spcBef>
              <a:buFont typeface="+mj-lt"/>
              <a:buAutoNum type="arabicPeriod"/>
            </a:pPr>
            <a:r>
              <a:rPr lang="en-US" sz="1600" dirty="0"/>
              <a:t>Medical Surge</a:t>
            </a:r>
          </a:p>
          <a:p>
            <a:pPr marL="457200" indent="-457200" eaLnBrk="1" fontAlgn="b" hangingPunct="1">
              <a:spcBef>
                <a:spcPts val="0"/>
              </a:spcBef>
              <a:buFont typeface="+mj-lt"/>
              <a:buAutoNum type="arabicPeriod"/>
            </a:pPr>
            <a:r>
              <a:rPr lang="en-US" sz="1600" dirty="0" err="1"/>
              <a:t>Nonpharmaceutical</a:t>
            </a:r>
            <a:r>
              <a:rPr lang="en-US" sz="1600" dirty="0"/>
              <a:t> Interventions</a:t>
            </a:r>
          </a:p>
          <a:p>
            <a:pPr marL="457200" indent="-457200" eaLnBrk="1" fontAlgn="b" hangingPunct="1">
              <a:spcBef>
                <a:spcPts val="0"/>
              </a:spcBef>
              <a:buFont typeface="+mj-lt"/>
              <a:buAutoNum type="arabicPeriod"/>
            </a:pPr>
            <a:r>
              <a:rPr lang="en-US" sz="1600" dirty="0"/>
              <a:t>Public Health Laboratory Testing</a:t>
            </a:r>
          </a:p>
          <a:p>
            <a:pPr marL="457200" indent="-457200" eaLnBrk="1" fontAlgn="b" hangingPunct="1">
              <a:spcBef>
                <a:spcPts val="0"/>
              </a:spcBef>
              <a:buFont typeface="+mj-lt"/>
              <a:buAutoNum type="arabicPeriod"/>
            </a:pPr>
            <a:r>
              <a:rPr lang="en-US" sz="1600" dirty="0"/>
              <a:t>Public Health Surveillance and Epidemiological Investigation</a:t>
            </a:r>
          </a:p>
          <a:p>
            <a:pPr marL="457200" indent="-457200" eaLnBrk="1" fontAlgn="b" hangingPunct="1">
              <a:spcBef>
                <a:spcPts val="0"/>
              </a:spcBef>
              <a:buFont typeface="+mj-lt"/>
              <a:buAutoNum type="arabicPeriod"/>
            </a:pPr>
            <a:r>
              <a:rPr lang="en-US" sz="1600" dirty="0"/>
              <a:t>Responder Safety and Health</a:t>
            </a:r>
          </a:p>
          <a:p>
            <a:pPr marL="457200" indent="-457200" eaLnBrk="1" fontAlgn="b" hangingPunct="1">
              <a:spcBef>
                <a:spcPts val="0"/>
              </a:spcBef>
              <a:buFont typeface="+mj-lt"/>
              <a:buAutoNum type="arabicPeriod"/>
            </a:pPr>
            <a:r>
              <a:rPr lang="en-US" sz="1600" dirty="0"/>
              <a:t>Volunteer Management</a:t>
            </a:r>
          </a:p>
        </p:txBody>
      </p:sp>
    </p:spTree>
    <p:extLst>
      <p:ext uri="{BB962C8B-B14F-4D97-AF65-F5344CB8AC3E}">
        <p14:creationId xmlns:p14="http://schemas.microsoft.com/office/powerpoint/2010/main" val="411833133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Capabilities by Domain</a:t>
            </a:r>
            <a:endParaRPr lang="en-US" dirty="0"/>
          </a:p>
        </p:txBody>
      </p:sp>
      <p:graphicFrame>
        <p:nvGraphicFramePr>
          <p:cNvPr id="17" name="Table 16" descr="1. Community Resilience&#10;2. Incident Management&#10;3. Information Management&#10;4. Countermeasures and Mitigation&#10;5. Surge Management&#10;6. Biosurveillance" title="Table of capabilities listed by domain."/>
          <p:cNvGraphicFramePr>
            <a:graphicFrameLocks noGrp="1"/>
          </p:cNvGraphicFramePr>
          <p:nvPr>
            <p:extLst>
              <p:ext uri="{D42A27DB-BD31-4B8C-83A1-F6EECF244321}">
                <p14:modId xmlns:p14="http://schemas.microsoft.com/office/powerpoint/2010/main" val="3025681572"/>
              </p:ext>
            </p:extLst>
          </p:nvPr>
        </p:nvGraphicFramePr>
        <p:xfrm>
          <a:off x="566321" y="708899"/>
          <a:ext cx="8011358" cy="4284235"/>
        </p:xfrm>
        <a:graphic>
          <a:graphicData uri="http://schemas.openxmlformats.org/drawingml/2006/table">
            <a:tbl>
              <a:tblPr firstRow="1" firstCol="1" bandRow="1">
                <a:tableStyleId>{7E9639D4-E3E2-4D34-9284-5A2195B3D0D7}</a:tableStyleId>
              </a:tblPr>
              <a:tblGrid>
                <a:gridCol w="2234706">
                  <a:extLst>
                    <a:ext uri="{9D8B030D-6E8A-4147-A177-3AD203B41FA5}">
                      <a16:colId xmlns:a16="http://schemas.microsoft.com/office/drawing/2014/main" val="3524294766"/>
                    </a:ext>
                  </a:extLst>
                </a:gridCol>
                <a:gridCol w="5776652">
                  <a:extLst>
                    <a:ext uri="{9D8B030D-6E8A-4147-A177-3AD203B41FA5}">
                      <a16:colId xmlns:a16="http://schemas.microsoft.com/office/drawing/2014/main" val="368711988"/>
                    </a:ext>
                  </a:extLst>
                </a:gridCol>
              </a:tblGrid>
              <a:tr h="311357">
                <a:tc>
                  <a:txBody>
                    <a:bodyPr/>
                    <a:lstStyle/>
                    <a:p>
                      <a:pPr marL="0" marR="0">
                        <a:lnSpc>
                          <a:spcPct val="107000"/>
                        </a:lnSpc>
                        <a:spcBef>
                          <a:spcPts val="0"/>
                        </a:spcBef>
                        <a:spcAft>
                          <a:spcPts val="0"/>
                        </a:spcAft>
                      </a:pPr>
                      <a:r>
                        <a:rPr lang="en-US" sz="1600" dirty="0">
                          <a:solidFill>
                            <a:schemeClr val="bg2"/>
                          </a:solidFill>
                          <a:effectLst/>
                          <a:latin typeface="Calibri" panose="020F0502020204030204" pitchFamily="34" charset="0"/>
                          <a:cs typeface="Calibri" panose="020F0502020204030204" pitchFamily="34" charset="0"/>
                        </a:rPr>
                        <a:t>Domain</a:t>
                      </a:r>
                      <a:endParaRPr lang="en-US" sz="16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343E47"/>
                      </a:solidFill>
                      <a:prstDash val="solid"/>
                      <a:round/>
                      <a:headEnd type="none" w="med" len="med"/>
                      <a:tailEnd type="none" w="med" len="med"/>
                    </a:lnL>
                    <a:lnT w="12700" cap="flat" cmpd="sng" algn="ctr">
                      <a:solidFill>
                        <a:srgbClr val="343E47"/>
                      </a:solidFill>
                      <a:prstDash val="solid"/>
                      <a:round/>
                      <a:headEnd type="none" w="med" len="med"/>
                      <a:tailEnd type="none" w="med" len="med"/>
                    </a:lnT>
                    <a:lnB w="12700" cap="flat" cmpd="sng" algn="ctr">
                      <a:solidFill>
                        <a:srgbClr val="343E47"/>
                      </a:solidFill>
                      <a:prstDash val="solid"/>
                      <a:round/>
                      <a:headEnd type="none" w="med" len="med"/>
                      <a:tailEnd type="none" w="med" len="med"/>
                    </a:lnB>
                    <a:solidFill>
                      <a:srgbClr val="D50100"/>
                    </a:solidFill>
                  </a:tcPr>
                </a:tc>
                <a:tc>
                  <a:txBody>
                    <a:bodyPr/>
                    <a:lstStyle/>
                    <a:p>
                      <a:pPr marL="0" marR="0">
                        <a:lnSpc>
                          <a:spcPct val="107000"/>
                        </a:lnSpc>
                        <a:spcBef>
                          <a:spcPts val="0"/>
                        </a:spcBef>
                        <a:spcAft>
                          <a:spcPts val="0"/>
                        </a:spcAft>
                      </a:pPr>
                      <a:r>
                        <a:rPr lang="en-US" sz="1600" dirty="0" smtClean="0">
                          <a:solidFill>
                            <a:schemeClr val="bg2"/>
                          </a:solidFill>
                          <a:effectLst/>
                          <a:latin typeface="Calibri" panose="020F0502020204030204" pitchFamily="34" charset="0"/>
                          <a:cs typeface="Calibri" panose="020F0502020204030204" pitchFamily="34" charset="0"/>
                        </a:rPr>
                        <a:t>Capability</a:t>
                      </a:r>
                      <a:endParaRPr lang="en-US" sz="16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R w="12700" cap="flat" cmpd="sng" algn="ctr">
                      <a:solidFill>
                        <a:srgbClr val="343E47"/>
                      </a:solidFill>
                      <a:prstDash val="solid"/>
                      <a:round/>
                      <a:headEnd type="none" w="med" len="med"/>
                      <a:tailEnd type="none" w="med" len="med"/>
                    </a:lnR>
                    <a:lnT w="12700" cap="flat" cmpd="sng" algn="ctr">
                      <a:solidFill>
                        <a:srgbClr val="343E47"/>
                      </a:solidFill>
                      <a:prstDash val="solid"/>
                      <a:round/>
                      <a:headEnd type="none" w="med" len="med"/>
                      <a:tailEnd type="none" w="med" len="med"/>
                    </a:lnT>
                    <a:lnB w="12700" cap="flat" cmpd="sng" algn="ctr">
                      <a:solidFill>
                        <a:srgbClr val="343E47"/>
                      </a:solidFill>
                      <a:prstDash val="solid"/>
                      <a:round/>
                      <a:headEnd type="none" w="med" len="med"/>
                      <a:tailEnd type="none" w="med" len="med"/>
                    </a:lnB>
                    <a:solidFill>
                      <a:srgbClr val="D50100"/>
                    </a:solidFill>
                  </a:tcPr>
                </a:tc>
                <a:extLst>
                  <a:ext uri="{0D108BD9-81ED-4DB2-BD59-A6C34878D82A}">
                    <a16:rowId xmlns:a16="http://schemas.microsoft.com/office/drawing/2014/main" val="3678949270"/>
                  </a:ext>
                </a:extLst>
              </a:tr>
              <a:tr h="497185">
                <a:tc>
                  <a:txBody>
                    <a:bodyPr/>
                    <a:lstStyle/>
                    <a:p>
                      <a:pPr marL="0" marR="0" lvl="0" indent="0">
                        <a:spcBef>
                          <a:spcPts val="0"/>
                        </a:spcBef>
                        <a:spcAft>
                          <a:spcPts val="0"/>
                        </a:spcAft>
                        <a:buFont typeface="+mj-lt"/>
                        <a:buNone/>
                      </a:pPr>
                      <a:r>
                        <a:rPr lang="en-US" sz="1400" dirty="0" smtClean="0">
                          <a:solidFill>
                            <a:srgbClr val="050607"/>
                          </a:solidFill>
                          <a:effectLst/>
                          <a:latin typeface="Calibri" panose="020F0502020204030204" pitchFamily="34" charset="0"/>
                          <a:cs typeface="Calibri" panose="020F0502020204030204" pitchFamily="34" charset="0"/>
                        </a:rPr>
                        <a:t>1. Community </a:t>
                      </a:r>
                      <a:r>
                        <a:rPr lang="en-US" sz="1400" dirty="0">
                          <a:solidFill>
                            <a:srgbClr val="050607"/>
                          </a:solidFill>
                          <a:effectLst/>
                          <a:latin typeface="Calibri" panose="020F0502020204030204" pitchFamily="34" charset="0"/>
                          <a:cs typeface="Calibri" panose="020F0502020204030204" pitchFamily="34" charset="0"/>
                        </a:rPr>
                        <a:t>Resilience</a:t>
                      </a:r>
                    </a:p>
                  </a:txBody>
                  <a:tcPr marL="68580" marR="68580">
                    <a:lnL w="12700" cap="flat" cmpd="sng" algn="ctr">
                      <a:solidFill>
                        <a:srgbClr val="343E47"/>
                      </a:solidFill>
                      <a:prstDash val="solid"/>
                      <a:round/>
                      <a:headEnd type="none" w="med" len="med"/>
                      <a:tailEnd type="none" w="med" len="med"/>
                    </a:lnL>
                    <a:lnT w="12700" cap="flat" cmpd="sng" algn="ctr">
                      <a:solidFill>
                        <a:srgbClr val="343E47"/>
                      </a:solidFill>
                      <a:prstDash val="solid"/>
                      <a:round/>
                      <a:headEnd type="none" w="med" len="med"/>
                      <a:tailEnd type="none" w="med" len="med"/>
                    </a:lnT>
                    <a:lnB w="12700" cap="flat" cmpd="sng" algn="ctr">
                      <a:solidFill>
                        <a:srgbClr val="343E47"/>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smtClean="0">
                          <a:solidFill>
                            <a:srgbClr val="050607"/>
                          </a:solidFill>
                          <a:effectLst/>
                          <a:latin typeface="Calibri" panose="020F0502020204030204" pitchFamily="34" charset="0"/>
                          <a:cs typeface="Calibri" panose="020F0502020204030204" pitchFamily="34" charset="0"/>
                        </a:rPr>
                        <a:t>Capability 1:</a:t>
                      </a:r>
                      <a:r>
                        <a:rPr lang="en-US" sz="1400" baseline="0" dirty="0" smtClean="0">
                          <a:solidFill>
                            <a:srgbClr val="050607"/>
                          </a:solidFill>
                          <a:effectLst/>
                          <a:latin typeface="Calibri" panose="020F0502020204030204" pitchFamily="34" charset="0"/>
                          <a:cs typeface="Calibri" panose="020F0502020204030204" pitchFamily="34" charset="0"/>
                        </a:rPr>
                        <a:t> </a:t>
                      </a:r>
                      <a:r>
                        <a:rPr lang="en-US" sz="1400" dirty="0" smtClean="0">
                          <a:solidFill>
                            <a:srgbClr val="050607"/>
                          </a:solidFill>
                          <a:effectLst/>
                          <a:latin typeface="Calibri" panose="020F0502020204030204" pitchFamily="34" charset="0"/>
                          <a:cs typeface="Calibri" panose="020F0502020204030204" pitchFamily="34" charset="0"/>
                        </a:rPr>
                        <a:t>Community Preparedness</a:t>
                      </a:r>
                      <a:endParaRPr lang="en-US" sz="1400" dirty="0">
                        <a:solidFill>
                          <a:srgbClr val="050607"/>
                        </a:solidFill>
                        <a:effectLst/>
                        <a:latin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400" dirty="0" smtClean="0">
                          <a:solidFill>
                            <a:srgbClr val="050607"/>
                          </a:solidFill>
                          <a:effectLst/>
                          <a:latin typeface="Calibri" panose="020F0502020204030204" pitchFamily="34" charset="0"/>
                          <a:cs typeface="Calibri" panose="020F0502020204030204" pitchFamily="34" charset="0"/>
                        </a:rPr>
                        <a:t>Capability 2: Community Recovery</a:t>
                      </a:r>
                      <a:endParaRPr lang="en-US" sz="1400" dirty="0">
                        <a:solidFill>
                          <a:srgbClr val="050607"/>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a:lnR w="12700" cap="flat" cmpd="sng" algn="ctr">
                      <a:solidFill>
                        <a:srgbClr val="343E47"/>
                      </a:solidFill>
                      <a:prstDash val="solid"/>
                      <a:round/>
                      <a:headEnd type="none" w="med" len="med"/>
                      <a:tailEnd type="none" w="med" len="med"/>
                    </a:lnR>
                    <a:lnT w="12700" cap="flat" cmpd="sng" algn="ctr">
                      <a:solidFill>
                        <a:srgbClr val="343E47"/>
                      </a:solidFill>
                      <a:prstDash val="solid"/>
                      <a:round/>
                      <a:headEnd type="none" w="med" len="med"/>
                      <a:tailEnd type="none" w="med" len="med"/>
                    </a:lnT>
                    <a:lnB w="12700" cap="flat" cmpd="sng" algn="ctr">
                      <a:solidFill>
                        <a:srgbClr val="343E47"/>
                      </a:solidFill>
                      <a:prstDash val="solid"/>
                      <a:round/>
                      <a:headEnd type="none" w="med" len="med"/>
                      <a:tailEnd type="none" w="med" len="med"/>
                    </a:lnB>
                  </a:tcPr>
                </a:tc>
                <a:extLst>
                  <a:ext uri="{0D108BD9-81ED-4DB2-BD59-A6C34878D82A}">
                    <a16:rowId xmlns:a16="http://schemas.microsoft.com/office/drawing/2014/main" val="3706268371"/>
                  </a:ext>
                </a:extLst>
              </a:tr>
              <a:tr h="290073">
                <a:tc>
                  <a:txBody>
                    <a:bodyPr/>
                    <a:lstStyle/>
                    <a:p>
                      <a:pPr marL="0" marR="0" lvl="0" indent="0">
                        <a:spcBef>
                          <a:spcPts val="0"/>
                        </a:spcBef>
                        <a:spcAft>
                          <a:spcPts val="0"/>
                        </a:spcAft>
                        <a:buFont typeface="+mj-lt"/>
                        <a:buNone/>
                      </a:pPr>
                      <a:r>
                        <a:rPr lang="en-US" sz="1400" dirty="0" smtClean="0">
                          <a:solidFill>
                            <a:srgbClr val="050607"/>
                          </a:solidFill>
                          <a:effectLst/>
                          <a:latin typeface="Calibri" panose="020F0502020204030204" pitchFamily="34" charset="0"/>
                          <a:cs typeface="Calibri" panose="020F0502020204030204" pitchFamily="34" charset="0"/>
                        </a:rPr>
                        <a:t>2. Incident </a:t>
                      </a:r>
                      <a:r>
                        <a:rPr lang="en-US" sz="1400" dirty="0">
                          <a:solidFill>
                            <a:srgbClr val="050607"/>
                          </a:solidFill>
                          <a:effectLst/>
                          <a:latin typeface="Calibri" panose="020F0502020204030204" pitchFamily="34" charset="0"/>
                          <a:cs typeface="Calibri" panose="020F0502020204030204" pitchFamily="34" charset="0"/>
                        </a:rPr>
                        <a:t>Management</a:t>
                      </a:r>
                    </a:p>
                  </a:txBody>
                  <a:tcPr marL="68580" marR="68580">
                    <a:lnL w="12700" cap="flat" cmpd="sng" algn="ctr">
                      <a:solidFill>
                        <a:srgbClr val="343E47"/>
                      </a:solidFill>
                      <a:prstDash val="solid"/>
                      <a:round/>
                      <a:headEnd type="none" w="med" len="med"/>
                      <a:tailEnd type="none" w="med" len="med"/>
                    </a:lnL>
                    <a:lnT w="12700" cap="flat" cmpd="sng" algn="ctr">
                      <a:solidFill>
                        <a:srgbClr val="343E47"/>
                      </a:solidFill>
                      <a:prstDash val="solid"/>
                      <a:round/>
                      <a:headEnd type="none" w="med" len="med"/>
                      <a:tailEnd type="none" w="med" len="med"/>
                    </a:lnT>
                    <a:lnB w="12700" cap="flat" cmpd="sng" algn="ctr">
                      <a:solidFill>
                        <a:srgbClr val="343E47"/>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smtClean="0">
                          <a:solidFill>
                            <a:srgbClr val="050607"/>
                          </a:solidFill>
                          <a:effectLst/>
                          <a:latin typeface="Calibri" panose="020F0502020204030204" pitchFamily="34" charset="0"/>
                          <a:cs typeface="Calibri" panose="020F0502020204030204" pitchFamily="34" charset="0"/>
                        </a:rPr>
                        <a:t>Capability 3: Emergency </a:t>
                      </a:r>
                      <a:r>
                        <a:rPr lang="en-US" sz="1400" dirty="0">
                          <a:solidFill>
                            <a:srgbClr val="050607"/>
                          </a:solidFill>
                          <a:effectLst/>
                          <a:latin typeface="Calibri" panose="020F0502020204030204" pitchFamily="34" charset="0"/>
                          <a:cs typeface="Calibri" panose="020F0502020204030204" pitchFamily="34" charset="0"/>
                        </a:rPr>
                        <a:t>Operations </a:t>
                      </a:r>
                      <a:r>
                        <a:rPr lang="en-US" sz="1400" dirty="0" smtClean="0">
                          <a:solidFill>
                            <a:srgbClr val="050607"/>
                          </a:solidFill>
                          <a:effectLst/>
                          <a:latin typeface="Calibri" panose="020F0502020204030204" pitchFamily="34" charset="0"/>
                          <a:cs typeface="Calibri" panose="020F0502020204030204" pitchFamily="34" charset="0"/>
                        </a:rPr>
                        <a:t>Coordination</a:t>
                      </a:r>
                      <a:endParaRPr lang="en-US" sz="1400" dirty="0">
                        <a:solidFill>
                          <a:srgbClr val="050607"/>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a:lnR w="12700" cap="flat" cmpd="sng" algn="ctr">
                      <a:solidFill>
                        <a:srgbClr val="343E47"/>
                      </a:solidFill>
                      <a:prstDash val="solid"/>
                      <a:round/>
                      <a:headEnd type="none" w="med" len="med"/>
                      <a:tailEnd type="none" w="med" len="med"/>
                    </a:lnR>
                    <a:lnT w="12700" cap="flat" cmpd="sng" algn="ctr">
                      <a:solidFill>
                        <a:srgbClr val="343E47"/>
                      </a:solidFill>
                      <a:prstDash val="solid"/>
                      <a:round/>
                      <a:headEnd type="none" w="med" len="med"/>
                      <a:tailEnd type="none" w="med" len="med"/>
                    </a:lnT>
                    <a:lnB w="12700" cap="flat" cmpd="sng" algn="ctr">
                      <a:solidFill>
                        <a:srgbClr val="343E47"/>
                      </a:solidFill>
                      <a:prstDash val="solid"/>
                      <a:round/>
                      <a:headEnd type="none" w="med" len="med"/>
                      <a:tailEnd type="none" w="med" len="med"/>
                    </a:lnB>
                  </a:tcPr>
                </a:tc>
                <a:extLst>
                  <a:ext uri="{0D108BD9-81ED-4DB2-BD59-A6C34878D82A}">
                    <a16:rowId xmlns:a16="http://schemas.microsoft.com/office/drawing/2014/main" val="4245925497"/>
                  </a:ext>
                </a:extLst>
              </a:tr>
              <a:tr h="497185">
                <a:tc>
                  <a:txBody>
                    <a:bodyPr/>
                    <a:lstStyle/>
                    <a:p>
                      <a:pPr marL="0" marR="0" lvl="0" indent="0">
                        <a:spcBef>
                          <a:spcPts val="0"/>
                        </a:spcBef>
                        <a:spcAft>
                          <a:spcPts val="0"/>
                        </a:spcAft>
                        <a:buFont typeface="+mj-lt"/>
                        <a:buNone/>
                      </a:pPr>
                      <a:r>
                        <a:rPr lang="en-US" sz="1400" dirty="0" smtClean="0">
                          <a:solidFill>
                            <a:srgbClr val="050607"/>
                          </a:solidFill>
                          <a:effectLst/>
                          <a:latin typeface="Calibri" panose="020F0502020204030204" pitchFamily="34" charset="0"/>
                          <a:cs typeface="Calibri" panose="020F0502020204030204" pitchFamily="34" charset="0"/>
                        </a:rPr>
                        <a:t>3. Information </a:t>
                      </a:r>
                      <a:r>
                        <a:rPr lang="en-US" sz="1400" dirty="0">
                          <a:solidFill>
                            <a:srgbClr val="050607"/>
                          </a:solidFill>
                          <a:effectLst/>
                          <a:latin typeface="Calibri" panose="020F0502020204030204" pitchFamily="34" charset="0"/>
                          <a:cs typeface="Calibri" panose="020F0502020204030204" pitchFamily="34" charset="0"/>
                        </a:rPr>
                        <a:t>Management</a:t>
                      </a:r>
                    </a:p>
                  </a:txBody>
                  <a:tcPr marL="68580" marR="68580">
                    <a:lnL w="12700" cap="flat" cmpd="sng" algn="ctr">
                      <a:solidFill>
                        <a:srgbClr val="343E47"/>
                      </a:solidFill>
                      <a:prstDash val="solid"/>
                      <a:round/>
                      <a:headEnd type="none" w="med" len="med"/>
                      <a:tailEnd type="none" w="med" len="med"/>
                    </a:lnL>
                    <a:lnT w="12700" cap="flat" cmpd="sng" algn="ctr">
                      <a:solidFill>
                        <a:srgbClr val="343E47"/>
                      </a:solidFill>
                      <a:prstDash val="solid"/>
                      <a:round/>
                      <a:headEnd type="none" w="med" len="med"/>
                      <a:tailEnd type="none" w="med" len="med"/>
                    </a:lnT>
                    <a:lnB w="12700" cap="flat" cmpd="sng" algn="ctr">
                      <a:solidFill>
                        <a:srgbClr val="343E47"/>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smtClean="0">
                          <a:solidFill>
                            <a:srgbClr val="050607"/>
                          </a:solidFill>
                          <a:effectLst/>
                          <a:latin typeface="Calibri" panose="020F0502020204030204" pitchFamily="34" charset="0"/>
                          <a:cs typeface="Calibri" panose="020F0502020204030204" pitchFamily="34" charset="0"/>
                        </a:rPr>
                        <a:t>Capability 4: Emergency </a:t>
                      </a:r>
                      <a:r>
                        <a:rPr lang="en-US" sz="1400" dirty="0">
                          <a:solidFill>
                            <a:srgbClr val="050607"/>
                          </a:solidFill>
                          <a:effectLst/>
                          <a:latin typeface="Calibri" panose="020F0502020204030204" pitchFamily="34" charset="0"/>
                          <a:cs typeface="Calibri" panose="020F0502020204030204" pitchFamily="34" charset="0"/>
                        </a:rPr>
                        <a:t>Public Information and Warning </a:t>
                      </a:r>
                      <a:endParaRPr lang="en-US" sz="1400" dirty="0" smtClean="0">
                        <a:solidFill>
                          <a:srgbClr val="050607"/>
                        </a:solidFill>
                        <a:effectLst/>
                        <a:latin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400" dirty="0" smtClean="0">
                          <a:solidFill>
                            <a:srgbClr val="050607"/>
                          </a:solidFill>
                          <a:effectLst/>
                          <a:latin typeface="Calibri" panose="020F0502020204030204" pitchFamily="34" charset="0"/>
                          <a:cs typeface="Calibri" panose="020F0502020204030204" pitchFamily="34" charset="0"/>
                        </a:rPr>
                        <a:t>Capability 6: Information Sharing</a:t>
                      </a:r>
                      <a:endParaRPr lang="en-US" sz="1400" dirty="0">
                        <a:solidFill>
                          <a:srgbClr val="050607"/>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a:lnR w="12700" cap="flat" cmpd="sng" algn="ctr">
                      <a:solidFill>
                        <a:srgbClr val="343E47"/>
                      </a:solidFill>
                      <a:prstDash val="solid"/>
                      <a:round/>
                      <a:headEnd type="none" w="med" len="med"/>
                      <a:tailEnd type="none" w="med" len="med"/>
                    </a:lnR>
                    <a:lnT w="12700" cap="flat" cmpd="sng" algn="ctr">
                      <a:solidFill>
                        <a:srgbClr val="343E47"/>
                      </a:solidFill>
                      <a:prstDash val="solid"/>
                      <a:round/>
                      <a:headEnd type="none" w="med" len="med"/>
                      <a:tailEnd type="none" w="med" len="med"/>
                    </a:lnT>
                    <a:lnB w="12700" cap="flat" cmpd="sng" algn="ctr">
                      <a:solidFill>
                        <a:srgbClr val="343E47"/>
                      </a:solidFill>
                      <a:prstDash val="solid"/>
                      <a:round/>
                      <a:headEnd type="none" w="med" len="med"/>
                      <a:tailEnd type="none" w="med" len="med"/>
                    </a:lnB>
                  </a:tcPr>
                </a:tc>
                <a:extLst>
                  <a:ext uri="{0D108BD9-81ED-4DB2-BD59-A6C34878D82A}">
                    <a16:rowId xmlns:a16="http://schemas.microsoft.com/office/drawing/2014/main" val="2792600468"/>
                  </a:ext>
                </a:extLst>
              </a:tr>
              <a:tr h="911410">
                <a:tc>
                  <a:txBody>
                    <a:bodyPr/>
                    <a:lstStyle/>
                    <a:p>
                      <a:pPr marL="0" marR="0" lvl="0" indent="0">
                        <a:spcBef>
                          <a:spcPts val="0"/>
                        </a:spcBef>
                        <a:spcAft>
                          <a:spcPts val="0"/>
                        </a:spcAft>
                        <a:buFont typeface="+mj-lt"/>
                        <a:buNone/>
                      </a:pPr>
                      <a:r>
                        <a:rPr lang="en-US" sz="1400" dirty="0" smtClean="0">
                          <a:solidFill>
                            <a:srgbClr val="050607"/>
                          </a:solidFill>
                          <a:effectLst/>
                          <a:latin typeface="Calibri" panose="020F0502020204030204" pitchFamily="34" charset="0"/>
                          <a:cs typeface="Calibri" panose="020F0502020204030204" pitchFamily="34" charset="0"/>
                        </a:rPr>
                        <a:t>4</a:t>
                      </a:r>
                      <a:r>
                        <a:rPr lang="en-US" sz="1400" baseline="0" dirty="0" smtClean="0">
                          <a:solidFill>
                            <a:srgbClr val="050607"/>
                          </a:solidFill>
                          <a:effectLst/>
                          <a:latin typeface="Calibri" panose="020F0502020204030204" pitchFamily="34" charset="0"/>
                          <a:cs typeface="Calibri" panose="020F0502020204030204" pitchFamily="34" charset="0"/>
                        </a:rPr>
                        <a:t>. </a:t>
                      </a:r>
                      <a:r>
                        <a:rPr lang="en-US" sz="1400" dirty="0" smtClean="0">
                          <a:solidFill>
                            <a:srgbClr val="050607"/>
                          </a:solidFill>
                          <a:effectLst/>
                          <a:latin typeface="Calibri" panose="020F0502020204030204" pitchFamily="34" charset="0"/>
                          <a:cs typeface="Calibri" panose="020F0502020204030204" pitchFamily="34" charset="0"/>
                        </a:rPr>
                        <a:t>Countermeasures </a:t>
                      </a:r>
                      <a:r>
                        <a:rPr lang="en-US" sz="1400" dirty="0">
                          <a:solidFill>
                            <a:srgbClr val="050607"/>
                          </a:solidFill>
                          <a:effectLst/>
                          <a:latin typeface="Calibri" panose="020F0502020204030204" pitchFamily="34" charset="0"/>
                          <a:cs typeface="Calibri" panose="020F0502020204030204" pitchFamily="34" charset="0"/>
                        </a:rPr>
                        <a:t>and Mitigation</a:t>
                      </a:r>
                    </a:p>
                  </a:txBody>
                  <a:tcPr marL="68580" marR="68580">
                    <a:lnL w="12700" cap="flat" cmpd="sng" algn="ctr">
                      <a:solidFill>
                        <a:srgbClr val="343E47"/>
                      </a:solidFill>
                      <a:prstDash val="solid"/>
                      <a:round/>
                      <a:headEnd type="none" w="med" len="med"/>
                      <a:tailEnd type="none" w="med" len="med"/>
                    </a:lnL>
                    <a:lnT w="12700" cap="flat" cmpd="sng" algn="ctr">
                      <a:solidFill>
                        <a:srgbClr val="343E47"/>
                      </a:solidFill>
                      <a:prstDash val="solid"/>
                      <a:round/>
                      <a:headEnd type="none" w="med" len="med"/>
                      <a:tailEnd type="none" w="med" len="med"/>
                    </a:lnT>
                    <a:lnB w="12700" cap="flat" cmpd="sng" algn="ctr">
                      <a:solidFill>
                        <a:srgbClr val="343E47"/>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smtClean="0">
                          <a:solidFill>
                            <a:srgbClr val="050607"/>
                          </a:solidFill>
                          <a:effectLst/>
                          <a:latin typeface="Calibri" panose="020F0502020204030204" pitchFamily="34" charset="0"/>
                          <a:cs typeface="Calibri" panose="020F0502020204030204" pitchFamily="34" charset="0"/>
                        </a:rPr>
                        <a:t>Capability 8: Medical </a:t>
                      </a:r>
                      <a:r>
                        <a:rPr lang="en-US" sz="1400" dirty="0">
                          <a:solidFill>
                            <a:srgbClr val="050607"/>
                          </a:solidFill>
                          <a:effectLst/>
                          <a:latin typeface="Calibri" panose="020F0502020204030204" pitchFamily="34" charset="0"/>
                          <a:cs typeface="Calibri" panose="020F0502020204030204" pitchFamily="34" charset="0"/>
                        </a:rPr>
                        <a:t>Countermeasure Dispensing </a:t>
                      </a:r>
                      <a:r>
                        <a:rPr lang="en-US" sz="1400" dirty="0" smtClean="0">
                          <a:solidFill>
                            <a:srgbClr val="050607"/>
                          </a:solidFill>
                          <a:effectLst/>
                          <a:latin typeface="Calibri" panose="020F0502020204030204" pitchFamily="34" charset="0"/>
                          <a:cs typeface="Calibri" panose="020F0502020204030204" pitchFamily="34" charset="0"/>
                        </a:rPr>
                        <a:t>and Administration</a:t>
                      </a:r>
                    </a:p>
                    <a:p>
                      <a:pPr marL="0" marR="0">
                        <a:lnSpc>
                          <a:spcPct val="107000"/>
                        </a:lnSpc>
                        <a:spcBef>
                          <a:spcPts val="0"/>
                        </a:spcBef>
                        <a:spcAft>
                          <a:spcPts val="0"/>
                        </a:spcAft>
                      </a:pPr>
                      <a:r>
                        <a:rPr lang="en-US" sz="1400" dirty="0" smtClean="0">
                          <a:solidFill>
                            <a:srgbClr val="050607"/>
                          </a:solidFill>
                          <a:effectLst/>
                          <a:latin typeface="Calibri" panose="020F0502020204030204" pitchFamily="34" charset="0"/>
                          <a:cs typeface="Calibri" panose="020F0502020204030204" pitchFamily="34" charset="0"/>
                        </a:rPr>
                        <a:t>Capability 9: Medical </a:t>
                      </a:r>
                      <a:r>
                        <a:rPr lang="en-US" sz="1400" dirty="0">
                          <a:solidFill>
                            <a:srgbClr val="050607"/>
                          </a:solidFill>
                          <a:effectLst/>
                          <a:latin typeface="Calibri" panose="020F0502020204030204" pitchFamily="34" charset="0"/>
                          <a:cs typeface="Calibri" panose="020F0502020204030204" pitchFamily="34" charset="0"/>
                        </a:rPr>
                        <a:t>Materiel Management and Distribution </a:t>
                      </a:r>
                      <a:endParaRPr lang="en-US" sz="1400" dirty="0" smtClean="0">
                        <a:solidFill>
                          <a:srgbClr val="050607"/>
                        </a:solidFill>
                        <a:effectLst/>
                        <a:latin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400" dirty="0" smtClean="0">
                          <a:solidFill>
                            <a:srgbClr val="050607"/>
                          </a:solidFill>
                          <a:effectLst/>
                          <a:latin typeface="Calibri" panose="020F0502020204030204" pitchFamily="34" charset="0"/>
                          <a:cs typeface="Calibri" panose="020F0502020204030204" pitchFamily="34" charset="0"/>
                        </a:rPr>
                        <a:t>Capability 11: Nonpharmaceutical </a:t>
                      </a:r>
                      <a:r>
                        <a:rPr lang="en-US" sz="1400" dirty="0">
                          <a:solidFill>
                            <a:srgbClr val="050607"/>
                          </a:solidFill>
                          <a:effectLst/>
                          <a:latin typeface="Calibri" panose="020F0502020204030204" pitchFamily="34" charset="0"/>
                          <a:cs typeface="Calibri" panose="020F0502020204030204" pitchFamily="34" charset="0"/>
                        </a:rPr>
                        <a:t>Interventions </a:t>
                      </a:r>
                      <a:endParaRPr lang="en-US" sz="1400" dirty="0" smtClean="0">
                        <a:solidFill>
                          <a:srgbClr val="050607"/>
                        </a:solidFill>
                        <a:effectLst/>
                        <a:latin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400" dirty="0" smtClean="0">
                          <a:solidFill>
                            <a:srgbClr val="050607"/>
                          </a:solidFill>
                          <a:effectLst/>
                          <a:latin typeface="Calibri" panose="020F0502020204030204" pitchFamily="34" charset="0"/>
                          <a:cs typeface="Calibri" panose="020F0502020204030204" pitchFamily="34" charset="0"/>
                        </a:rPr>
                        <a:t>Capability 14: Responder </a:t>
                      </a:r>
                      <a:r>
                        <a:rPr lang="en-US" sz="1400" dirty="0">
                          <a:solidFill>
                            <a:srgbClr val="050607"/>
                          </a:solidFill>
                          <a:effectLst/>
                          <a:latin typeface="Calibri" panose="020F0502020204030204" pitchFamily="34" charset="0"/>
                          <a:cs typeface="Calibri" panose="020F0502020204030204" pitchFamily="34" charset="0"/>
                        </a:rPr>
                        <a:t>Safety and </a:t>
                      </a:r>
                      <a:r>
                        <a:rPr lang="en-US" sz="1400" dirty="0" smtClean="0">
                          <a:solidFill>
                            <a:srgbClr val="050607"/>
                          </a:solidFill>
                          <a:effectLst/>
                          <a:latin typeface="Calibri" panose="020F0502020204030204" pitchFamily="34" charset="0"/>
                          <a:cs typeface="Calibri" panose="020F0502020204030204" pitchFamily="34" charset="0"/>
                        </a:rPr>
                        <a:t>Health</a:t>
                      </a:r>
                      <a:endParaRPr lang="en-US" sz="1400" dirty="0">
                        <a:solidFill>
                          <a:srgbClr val="050607"/>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a:lnR w="12700" cap="flat" cmpd="sng" algn="ctr">
                      <a:solidFill>
                        <a:srgbClr val="343E47"/>
                      </a:solidFill>
                      <a:prstDash val="solid"/>
                      <a:round/>
                      <a:headEnd type="none" w="med" len="med"/>
                      <a:tailEnd type="none" w="med" len="med"/>
                    </a:lnR>
                    <a:lnT w="12700" cap="flat" cmpd="sng" algn="ctr">
                      <a:solidFill>
                        <a:srgbClr val="343E47"/>
                      </a:solidFill>
                      <a:prstDash val="solid"/>
                      <a:round/>
                      <a:headEnd type="none" w="med" len="med"/>
                      <a:tailEnd type="none" w="med" len="med"/>
                    </a:lnT>
                    <a:lnB w="12700" cap="flat" cmpd="sng" algn="ctr">
                      <a:solidFill>
                        <a:srgbClr val="343E47"/>
                      </a:solidFill>
                      <a:prstDash val="solid"/>
                      <a:round/>
                      <a:headEnd type="none" w="med" len="med"/>
                      <a:tailEnd type="none" w="med" len="med"/>
                    </a:lnB>
                  </a:tcPr>
                </a:tc>
                <a:extLst>
                  <a:ext uri="{0D108BD9-81ED-4DB2-BD59-A6C34878D82A}">
                    <a16:rowId xmlns:a16="http://schemas.microsoft.com/office/drawing/2014/main" val="609560396"/>
                  </a:ext>
                </a:extLst>
              </a:tr>
              <a:tr h="911410">
                <a:tc>
                  <a:txBody>
                    <a:bodyPr/>
                    <a:lstStyle/>
                    <a:p>
                      <a:pPr marL="0" marR="0" lvl="0" indent="0">
                        <a:spcBef>
                          <a:spcPts val="0"/>
                        </a:spcBef>
                        <a:spcAft>
                          <a:spcPts val="0"/>
                        </a:spcAft>
                        <a:buFont typeface="+mj-lt"/>
                        <a:buNone/>
                      </a:pPr>
                      <a:r>
                        <a:rPr lang="en-US" sz="1400" dirty="0" smtClean="0">
                          <a:solidFill>
                            <a:srgbClr val="050607"/>
                          </a:solidFill>
                          <a:effectLst/>
                          <a:latin typeface="Calibri" panose="020F0502020204030204" pitchFamily="34" charset="0"/>
                          <a:cs typeface="Calibri" panose="020F0502020204030204" pitchFamily="34" charset="0"/>
                        </a:rPr>
                        <a:t>5. Surge </a:t>
                      </a:r>
                      <a:r>
                        <a:rPr lang="en-US" sz="1400" dirty="0">
                          <a:solidFill>
                            <a:srgbClr val="050607"/>
                          </a:solidFill>
                          <a:effectLst/>
                          <a:latin typeface="Calibri" panose="020F0502020204030204" pitchFamily="34" charset="0"/>
                          <a:cs typeface="Calibri" panose="020F0502020204030204" pitchFamily="34" charset="0"/>
                        </a:rPr>
                        <a:t>Management</a:t>
                      </a:r>
                    </a:p>
                  </a:txBody>
                  <a:tcPr marL="68580" marR="68580">
                    <a:lnL w="12700" cap="flat" cmpd="sng" algn="ctr">
                      <a:solidFill>
                        <a:srgbClr val="343E47"/>
                      </a:solidFill>
                      <a:prstDash val="solid"/>
                      <a:round/>
                      <a:headEnd type="none" w="med" len="med"/>
                      <a:tailEnd type="none" w="med" len="med"/>
                    </a:lnL>
                    <a:lnT w="12700" cap="flat" cmpd="sng" algn="ctr">
                      <a:solidFill>
                        <a:srgbClr val="343E47"/>
                      </a:solidFill>
                      <a:prstDash val="solid"/>
                      <a:round/>
                      <a:headEnd type="none" w="med" len="med"/>
                      <a:tailEnd type="none" w="med" len="med"/>
                    </a:lnT>
                    <a:lnB w="12700" cap="flat" cmpd="sng" algn="ctr">
                      <a:solidFill>
                        <a:srgbClr val="343E47"/>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smtClean="0">
                          <a:solidFill>
                            <a:srgbClr val="050607"/>
                          </a:solidFill>
                          <a:effectLst/>
                          <a:latin typeface="Calibri" panose="020F0502020204030204" pitchFamily="34" charset="0"/>
                          <a:cs typeface="Calibri" panose="020F0502020204030204" pitchFamily="34" charset="0"/>
                        </a:rPr>
                        <a:t>Capability 5: Fatality Management</a:t>
                      </a:r>
                      <a:endParaRPr lang="en-US" sz="1400" dirty="0">
                        <a:solidFill>
                          <a:srgbClr val="050607"/>
                        </a:solidFill>
                        <a:effectLst/>
                        <a:latin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400" dirty="0" smtClean="0">
                          <a:solidFill>
                            <a:srgbClr val="050607"/>
                          </a:solidFill>
                          <a:effectLst/>
                          <a:latin typeface="Calibri" panose="020F0502020204030204" pitchFamily="34" charset="0"/>
                          <a:cs typeface="Calibri" panose="020F0502020204030204" pitchFamily="34" charset="0"/>
                        </a:rPr>
                        <a:t>Capability 7: Mass </a:t>
                      </a:r>
                      <a:r>
                        <a:rPr lang="en-US" sz="1400" dirty="0">
                          <a:solidFill>
                            <a:srgbClr val="050607"/>
                          </a:solidFill>
                          <a:effectLst/>
                          <a:latin typeface="Calibri" panose="020F0502020204030204" pitchFamily="34" charset="0"/>
                          <a:cs typeface="Calibri" panose="020F0502020204030204" pitchFamily="34" charset="0"/>
                        </a:rPr>
                        <a:t>Care </a:t>
                      </a:r>
                      <a:endParaRPr lang="en-US" sz="1400" dirty="0" smtClean="0">
                        <a:solidFill>
                          <a:srgbClr val="050607"/>
                        </a:solidFill>
                        <a:effectLst/>
                        <a:latin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400" dirty="0" smtClean="0">
                          <a:solidFill>
                            <a:srgbClr val="050607"/>
                          </a:solidFill>
                          <a:effectLst/>
                          <a:latin typeface="Calibri" panose="020F0502020204030204" pitchFamily="34" charset="0"/>
                          <a:cs typeface="Calibri" panose="020F0502020204030204" pitchFamily="34" charset="0"/>
                        </a:rPr>
                        <a:t>Capability 10: Medical </a:t>
                      </a:r>
                      <a:r>
                        <a:rPr lang="en-US" sz="1400" dirty="0">
                          <a:solidFill>
                            <a:srgbClr val="050607"/>
                          </a:solidFill>
                          <a:effectLst/>
                          <a:latin typeface="Calibri" panose="020F0502020204030204" pitchFamily="34" charset="0"/>
                          <a:cs typeface="Calibri" panose="020F0502020204030204" pitchFamily="34" charset="0"/>
                        </a:rPr>
                        <a:t>Surge </a:t>
                      </a:r>
                      <a:endParaRPr lang="en-US" sz="1400" dirty="0" smtClean="0">
                        <a:solidFill>
                          <a:srgbClr val="050607"/>
                        </a:solidFill>
                        <a:effectLst/>
                        <a:latin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400" dirty="0" smtClean="0">
                          <a:solidFill>
                            <a:srgbClr val="050607"/>
                          </a:solidFill>
                          <a:effectLst/>
                          <a:latin typeface="Calibri" panose="020F0502020204030204" pitchFamily="34" charset="0"/>
                          <a:cs typeface="Calibri" panose="020F0502020204030204" pitchFamily="34" charset="0"/>
                        </a:rPr>
                        <a:t>Capability 15: Volunteer Management</a:t>
                      </a:r>
                      <a:endParaRPr lang="en-US" sz="1400" dirty="0">
                        <a:solidFill>
                          <a:srgbClr val="050607"/>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a:lnR w="12700" cap="flat" cmpd="sng" algn="ctr">
                      <a:solidFill>
                        <a:srgbClr val="343E47"/>
                      </a:solidFill>
                      <a:prstDash val="solid"/>
                      <a:round/>
                      <a:headEnd type="none" w="med" len="med"/>
                      <a:tailEnd type="none" w="med" len="med"/>
                    </a:lnR>
                    <a:lnT w="12700" cap="flat" cmpd="sng" algn="ctr">
                      <a:solidFill>
                        <a:srgbClr val="343E47"/>
                      </a:solidFill>
                      <a:prstDash val="solid"/>
                      <a:round/>
                      <a:headEnd type="none" w="med" len="med"/>
                      <a:tailEnd type="none" w="med" len="med"/>
                    </a:lnT>
                    <a:lnB w="12700" cap="flat" cmpd="sng" algn="ctr">
                      <a:solidFill>
                        <a:srgbClr val="343E47"/>
                      </a:solidFill>
                      <a:prstDash val="solid"/>
                      <a:round/>
                      <a:headEnd type="none" w="med" len="med"/>
                      <a:tailEnd type="none" w="med" len="med"/>
                    </a:lnB>
                  </a:tcPr>
                </a:tc>
                <a:extLst>
                  <a:ext uri="{0D108BD9-81ED-4DB2-BD59-A6C34878D82A}">
                    <a16:rowId xmlns:a16="http://schemas.microsoft.com/office/drawing/2014/main" val="4253499473"/>
                  </a:ext>
                </a:extLst>
              </a:tr>
              <a:tr h="488025">
                <a:tc>
                  <a:txBody>
                    <a:bodyPr/>
                    <a:lstStyle/>
                    <a:p>
                      <a:pPr marL="0" marR="0" lvl="0" indent="0">
                        <a:spcBef>
                          <a:spcPts val="0"/>
                        </a:spcBef>
                        <a:spcAft>
                          <a:spcPts val="0"/>
                        </a:spcAft>
                        <a:buFont typeface="+mj-lt"/>
                        <a:buNone/>
                      </a:pPr>
                      <a:r>
                        <a:rPr lang="en-US" sz="1400" dirty="0" smtClean="0">
                          <a:solidFill>
                            <a:srgbClr val="050607"/>
                          </a:solidFill>
                          <a:effectLst/>
                          <a:latin typeface="Calibri" panose="020F0502020204030204" pitchFamily="34" charset="0"/>
                          <a:cs typeface="Calibri" panose="020F0502020204030204" pitchFamily="34" charset="0"/>
                        </a:rPr>
                        <a:t>6. </a:t>
                      </a:r>
                      <a:r>
                        <a:rPr lang="en-US" sz="1400" dirty="0" err="1" smtClean="0">
                          <a:solidFill>
                            <a:srgbClr val="050607"/>
                          </a:solidFill>
                          <a:effectLst/>
                          <a:latin typeface="Calibri" panose="020F0502020204030204" pitchFamily="34" charset="0"/>
                          <a:cs typeface="Calibri" panose="020F0502020204030204" pitchFamily="34" charset="0"/>
                        </a:rPr>
                        <a:t>Biosurveillance</a:t>
                      </a:r>
                      <a:endParaRPr lang="en-US" sz="1400" dirty="0">
                        <a:solidFill>
                          <a:srgbClr val="050607"/>
                        </a:solidFill>
                        <a:effectLst/>
                        <a:latin typeface="Calibri" panose="020F0502020204030204" pitchFamily="34" charset="0"/>
                        <a:cs typeface="Calibri" panose="020F0502020204030204" pitchFamily="34" charset="0"/>
                      </a:endParaRPr>
                    </a:p>
                  </a:txBody>
                  <a:tcPr marL="68580" marR="68580">
                    <a:lnL w="12700" cap="flat" cmpd="sng" algn="ctr">
                      <a:solidFill>
                        <a:srgbClr val="343E47"/>
                      </a:solidFill>
                      <a:prstDash val="solid"/>
                      <a:round/>
                      <a:headEnd type="none" w="med" len="med"/>
                      <a:tailEnd type="none" w="med" len="med"/>
                    </a:lnL>
                    <a:lnT w="12700" cap="flat" cmpd="sng" algn="ctr">
                      <a:solidFill>
                        <a:srgbClr val="343E47"/>
                      </a:solidFill>
                      <a:prstDash val="solid"/>
                      <a:round/>
                      <a:headEnd type="none" w="med" len="med"/>
                      <a:tailEnd type="none" w="med" len="med"/>
                    </a:lnT>
                    <a:lnB w="12700" cap="flat" cmpd="sng" algn="ctr">
                      <a:solidFill>
                        <a:srgbClr val="343E47"/>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smtClean="0">
                          <a:solidFill>
                            <a:srgbClr val="050607"/>
                          </a:solidFill>
                          <a:effectLst/>
                          <a:latin typeface="Calibri" panose="020F0502020204030204" pitchFamily="34" charset="0"/>
                          <a:cs typeface="Calibri" panose="020F0502020204030204" pitchFamily="34" charset="0"/>
                        </a:rPr>
                        <a:t>Capability 12: Public </a:t>
                      </a:r>
                      <a:r>
                        <a:rPr lang="en-US" sz="1400" dirty="0">
                          <a:solidFill>
                            <a:srgbClr val="050607"/>
                          </a:solidFill>
                          <a:effectLst/>
                          <a:latin typeface="Calibri" panose="020F0502020204030204" pitchFamily="34" charset="0"/>
                          <a:cs typeface="Calibri" panose="020F0502020204030204" pitchFamily="34" charset="0"/>
                        </a:rPr>
                        <a:t>Health Laboratory </a:t>
                      </a:r>
                      <a:r>
                        <a:rPr lang="en-US" sz="1400" dirty="0" smtClean="0">
                          <a:solidFill>
                            <a:srgbClr val="050607"/>
                          </a:solidFill>
                          <a:effectLst/>
                          <a:latin typeface="Calibri" panose="020F0502020204030204" pitchFamily="34" charset="0"/>
                          <a:cs typeface="Calibri" panose="020F0502020204030204" pitchFamily="34" charset="0"/>
                        </a:rPr>
                        <a:t>Testing</a:t>
                      </a:r>
                      <a:endParaRPr lang="en-US" sz="1400" dirty="0">
                        <a:solidFill>
                          <a:srgbClr val="050607"/>
                        </a:solidFill>
                        <a:effectLst/>
                        <a:latin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400" dirty="0" smtClean="0">
                          <a:solidFill>
                            <a:srgbClr val="050607"/>
                          </a:solidFill>
                          <a:effectLst/>
                          <a:latin typeface="Calibri" panose="020F0502020204030204" pitchFamily="34" charset="0"/>
                          <a:cs typeface="Calibri" panose="020F0502020204030204" pitchFamily="34" charset="0"/>
                        </a:rPr>
                        <a:t>Capability 13: Public </a:t>
                      </a:r>
                      <a:r>
                        <a:rPr lang="en-US" sz="1400" dirty="0">
                          <a:solidFill>
                            <a:srgbClr val="050607"/>
                          </a:solidFill>
                          <a:effectLst/>
                          <a:latin typeface="Calibri" panose="020F0502020204030204" pitchFamily="34" charset="0"/>
                          <a:cs typeface="Calibri" panose="020F0502020204030204" pitchFamily="34" charset="0"/>
                        </a:rPr>
                        <a:t>Health Surveillance and Epidemiological </a:t>
                      </a:r>
                      <a:r>
                        <a:rPr lang="en-US" sz="1400" dirty="0" smtClean="0">
                          <a:solidFill>
                            <a:srgbClr val="050607"/>
                          </a:solidFill>
                          <a:effectLst/>
                          <a:latin typeface="Calibri" panose="020F0502020204030204" pitchFamily="34" charset="0"/>
                          <a:cs typeface="Calibri" panose="020F0502020204030204" pitchFamily="34" charset="0"/>
                        </a:rPr>
                        <a:t>Investigation</a:t>
                      </a:r>
                      <a:endParaRPr lang="en-US" sz="1400" dirty="0">
                        <a:solidFill>
                          <a:srgbClr val="050607"/>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a:lnR w="12700" cap="flat" cmpd="sng" algn="ctr">
                      <a:solidFill>
                        <a:srgbClr val="343E47"/>
                      </a:solidFill>
                      <a:prstDash val="solid"/>
                      <a:round/>
                      <a:headEnd type="none" w="med" len="med"/>
                      <a:tailEnd type="none" w="med" len="med"/>
                    </a:lnR>
                    <a:lnT w="12700" cap="flat" cmpd="sng" algn="ctr">
                      <a:solidFill>
                        <a:srgbClr val="343E47"/>
                      </a:solidFill>
                      <a:prstDash val="solid"/>
                      <a:round/>
                      <a:headEnd type="none" w="med" len="med"/>
                      <a:tailEnd type="none" w="med" len="med"/>
                    </a:lnT>
                    <a:lnB w="12700" cap="flat" cmpd="sng" algn="ctr">
                      <a:solidFill>
                        <a:srgbClr val="343E47"/>
                      </a:solidFill>
                      <a:prstDash val="solid"/>
                      <a:round/>
                      <a:headEnd type="none" w="med" len="med"/>
                      <a:tailEnd type="none" w="med" len="med"/>
                    </a:lnB>
                  </a:tcPr>
                </a:tc>
                <a:extLst>
                  <a:ext uri="{0D108BD9-81ED-4DB2-BD59-A6C34878D82A}">
                    <a16:rowId xmlns:a16="http://schemas.microsoft.com/office/drawing/2014/main" val="3678906796"/>
                  </a:ext>
                </a:extLst>
              </a:tr>
            </a:tbl>
          </a:graphicData>
        </a:graphic>
      </p:graphicFrame>
    </p:spTree>
    <p:extLst>
      <p:ext uri="{BB962C8B-B14F-4D97-AF65-F5344CB8AC3E}">
        <p14:creationId xmlns:p14="http://schemas.microsoft.com/office/powerpoint/2010/main" val="400223106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457200" y="713979"/>
            <a:ext cx="4709886" cy="502920"/>
          </a:xfrm>
        </p:spPr>
        <p:txBody>
          <a:bodyPr anchor="t"/>
          <a:lstStyle/>
          <a:p>
            <a:pPr lvl="0" algn="ctr">
              <a:spcBef>
                <a:spcPts val="600"/>
              </a:spcBef>
            </a:pPr>
            <a:r>
              <a:rPr lang="en-US" sz="3200" b="0" dirty="0">
                <a:solidFill>
                  <a:srgbClr val="FFFFFF"/>
                </a:solidFill>
                <a:ea typeface="+mn-ea"/>
                <a:cs typeface="+mn-cs"/>
              </a:rPr>
              <a:t>Designed for </a:t>
            </a:r>
            <a:r>
              <a:rPr lang="en-US" sz="3200" dirty="0">
                <a:solidFill>
                  <a:srgbClr val="FFFFFF"/>
                </a:solidFill>
                <a:ea typeface="+mn-ea"/>
                <a:cs typeface="+mn-cs"/>
              </a:rPr>
              <a:t>state, local, tribal, and territorial </a:t>
            </a:r>
            <a:r>
              <a:rPr lang="en-US" sz="3200" b="0" dirty="0">
                <a:solidFill>
                  <a:srgbClr val="FFFFFF"/>
                </a:solidFill>
                <a:ea typeface="+mn-ea"/>
                <a:cs typeface="+mn-cs"/>
              </a:rPr>
              <a:t>preparedness program development…</a:t>
            </a:r>
            <a:br>
              <a:rPr lang="en-US" sz="3200" b="0" dirty="0">
                <a:solidFill>
                  <a:srgbClr val="FFFFFF"/>
                </a:solidFill>
                <a:ea typeface="+mn-ea"/>
                <a:cs typeface="+mn-cs"/>
              </a:rPr>
            </a:br>
            <a:r>
              <a:rPr lang="en-US" sz="3200" b="0" dirty="0">
                <a:solidFill>
                  <a:srgbClr val="FFFFFF"/>
                </a:solidFill>
                <a:ea typeface="+mn-ea"/>
                <a:cs typeface="+mn-cs"/>
              </a:rPr>
              <a:t/>
            </a:r>
            <a:br>
              <a:rPr lang="en-US" sz="3200" b="0" dirty="0">
                <a:solidFill>
                  <a:srgbClr val="FFFFFF"/>
                </a:solidFill>
                <a:ea typeface="+mn-ea"/>
                <a:cs typeface="+mn-cs"/>
              </a:rPr>
            </a:br>
            <a:r>
              <a:rPr lang="en-US" sz="3200" b="0" dirty="0">
                <a:solidFill>
                  <a:srgbClr val="FFFFFF"/>
                </a:solidFill>
                <a:ea typeface="+mn-ea"/>
                <a:cs typeface="+mn-cs"/>
              </a:rPr>
              <a:t>…the capabilities support the full preparedness cycle.</a:t>
            </a:r>
          </a:p>
        </p:txBody>
      </p:sp>
      <p:pic>
        <p:nvPicPr>
          <p:cNvPr id="2" name="Picture 1" descr="Cicular diagram showing the five phases of the preparedness cycle: Plan, Organize/Equip, Train, Exercise, and Evaluate/Improve" title="Federal Emergency Management Agency Preparedness Cycle"/>
          <p:cNvPicPr>
            <a:picLocks noChangeAspect="1"/>
          </p:cNvPicPr>
          <p:nvPr/>
        </p:nvPicPr>
        <p:blipFill>
          <a:blip r:embed="rId3"/>
          <a:stretch>
            <a:fillRect/>
          </a:stretch>
        </p:blipFill>
        <p:spPr>
          <a:xfrm>
            <a:off x="5033777" y="471496"/>
            <a:ext cx="3749365" cy="4200508"/>
          </a:xfrm>
          <a:prstGeom prst="rect">
            <a:avLst/>
          </a:prstGeom>
        </p:spPr>
      </p:pic>
    </p:spTree>
    <p:extLst>
      <p:ext uri="{BB962C8B-B14F-4D97-AF65-F5344CB8AC3E}">
        <p14:creationId xmlns:p14="http://schemas.microsoft.com/office/powerpoint/2010/main" val="162933445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The </a:t>
            </a:r>
            <a:r>
              <a:rPr lang="en-US" dirty="0" smtClean="0"/>
              <a:t>Capabilities Support </a:t>
            </a:r>
            <a:r>
              <a:rPr lang="en-US" dirty="0"/>
              <a:t>the </a:t>
            </a:r>
            <a:r>
              <a:rPr lang="en-US" dirty="0" smtClean="0"/>
              <a:t>Following Functions</a:t>
            </a:r>
            <a:r>
              <a:rPr lang="en-US" dirty="0"/>
              <a:t>…</a:t>
            </a:r>
          </a:p>
        </p:txBody>
      </p:sp>
      <p:pic>
        <p:nvPicPr>
          <p:cNvPr id="61" name="Picture 60" descr="Planning Framework: Comprehensive framework to guide public health planning and response&#10;Public Health Role: References to help jursidictions define their preparedness and response role&#10;Collaboration Tool: Suggestions to ensure applicable stakeholders are involved&#10;Common Terminology: Consistent language for public health preparedness and response&#10;Evaluation Planning: Considerations for jurisdictional evaluation programs and exercise priorities" title="Functions Supported by the Capabilities"/>
          <p:cNvPicPr>
            <a:picLocks noChangeAspect="1"/>
          </p:cNvPicPr>
          <p:nvPr/>
        </p:nvPicPr>
        <p:blipFill rotWithShape="1">
          <a:blip r:embed="rId3" cstate="print">
            <a:extLst>
              <a:ext uri="{28A0092B-C50C-407E-A947-70E740481C1C}">
                <a14:useLocalDpi xmlns:a14="http://schemas.microsoft.com/office/drawing/2010/main" val="0"/>
              </a:ext>
            </a:extLst>
          </a:blip>
          <a:srcRect t="19260"/>
          <a:stretch/>
        </p:blipFill>
        <p:spPr>
          <a:xfrm>
            <a:off x="0" y="1059211"/>
            <a:ext cx="9144000" cy="3689654"/>
          </a:xfrm>
          <a:prstGeom prst="rect">
            <a:avLst/>
          </a:prstGeom>
        </p:spPr>
      </p:pic>
    </p:spTree>
    <p:extLst>
      <p:ext uri="{BB962C8B-B14F-4D97-AF65-F5344CB8AC3E}">
        <p14:creationId xmlns:p14="http://schemas.microsoft.com/office/powerpoint/2010/main" val="92194469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Messages about the Capabilities</a:t>
            </a:r>
          </a:p>
        </p:txBody>
      </p:sp>
      <p:graphicFrame>
        <p:nvGraphicFramePr>
          <p:cNvPr id="4" name="Table 3" descr="Descriptions of what the capabilities are versus what they are not. " title="Table"/>
          <p:cNvGraphicFramePr>
            <a:graphicFrameLocks noGrp="1"/>
          </p:cNvGraphicFramePr>
          <p:nvPr>
            <p:extLst>
              <p:ext uri="{D42A27DB-BD31-4B8C-83A1-F6EECF244321}">
                <p14:modId xmlns:p14="http://schemas.microsoft.com/office/powerpoint/2010/main" val="4006350248"/>
              </p:ext>
            </p:extLst>
          </p:nvPr>
        </p:nvGraphicFramePr>
        <p:xfrm>
          <a:off x="457200" y="819565"/>
          <a:ext cx="8229600" cy="3979164"/>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83521">
                <a:tc>
                  <a:txBody>
                    <a:bodyPr/>
                    <a:lstStyle/>
                    <a:p>
                      <a:pPr marL="0" indent="0" algn="l">
                        <a:lnSpc>
                          <a:spcPct val="110000"/>
                        </a:lnSpc>
                        <a:spcBef>
                          <a:spcPts val="300"/>
                        </a:spcBef>
                        <a:spcAft>
                          <a:spcPts val="600"/>
                        </a:spcAft>
                        <a:buFont typeface="Arial" panose="020B0604020202020204" pitchFamily="34" charset="0"/>
                        <a:buNone/>
                      </a:pPr>
                      <a:r>
                        <a:rPr lang="en-US" sz="2100" b="1" dirty="0">
                          <a:solidFill>
                            <a:schemeClr val="bg2"/>
                          </a:solidFill>
                          <a:latin typeface="Calibri" panose="020F0502020204030204" pitchFamily="34" charset="0"/>
                        </a:rPr>
                        <a:t>What the capabilities are</a:t>
                      </a:r>
                    </a:p>
                  </a:txBody>
                  <a:tcPr marL="121920" marR="121920" marT="121920" marB="121920">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rgbClr val="343E47"/>
                      </a:solidFill>
                      <a:prstDash val="solid"/>
                      <a:round/>
                      <a:headEnd type="none" w="med" len="med"/>
                      <a:tailEnd type="none" w="med" len="med"/>
                    </a:lnT>
                    <a:lnB w="12700" cap="flat" cmpd="sng" algn="ctr">
                      <a:solidFill>
                        <a:srgbClr val="343E47"/>
                      </a:solidFill>
                      <a:prstDash val="solid"/>
                      <a:round/>
                      <a:headEnd type="none" w="med" len="med"/>
                      <a:tailEnd type="none" w="med" len="med"/>
                    </a:lnB>
                    <a:lnTlToBr w="12700" cmpd="sng">
                      <a:noFill/>
                      <a:prstDash val="solid"/>
                    </a:lnTlToBr>
                    <a:lnBlToTr w="12700" cmpd="sng">
                      <a:noFill/>
                      <a:prstDash val="solid"/>
                    </a:lnBlToTr>
                    <a:solidFill>
                      <a:srgbClr val="D50100"/>
                    </a:solidFill>
                  </a:tcPr>
                </a:tc>
                <a:tc>
                  <a:txBody>
                    <a:bodyPr/>
                    <a:lstStyle/>
                    <a:p>
                      <a:pPr marL="0" lvl="1" indent="0" algn="l">
                        <a:lnSpc>
                          <a:spcPct val="100000"/>
                        </a:lnSpc>
                        <a:spcBef>
                          <a:spcPts val="300"/>
                        </a:spcBef>
                        <a:spcAft>
                          <a:spcPts val="0"/>
                        </a:spcAft>
                        <a:buClrTx/>
                        <a:buSzPct val="100000"/>
                        <a:buFont typeface="Arial"/>
                        <a:buNone/>
                      </a:pPr>
                      <a:r>
                        <a:rPr lang="en-US" sz="2100" b="1" dirty="0">
                          <a:solidFill>
                            <a:schemeClr val="bg2"/>
                          </a:solidFill>
                          <a:latin typeface="Calibri" panose="020F0502020204030204" pitchFamily="34" charset="0"/>
                        </a:rPr>
                        <a:t>What they are NOT</a:t>
                      </a:r>
                    </a:p>
                  </a:txBody>
                  <a:tcPr marL="121920" marR="121920" marT="121920" marB="121920">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rgbClr val="343E47"/>
                      </a:solidFill>
                      <a:prstDash val="solid"/>
                      <a:round/>
                      <a:headEnd type="none" w="med" len="med"/>
                      <a:tailEnd type="none" w="med" len="med"/>
                    </a:lnT>
                    <a:lnB w="12700" cap="flat" cmpd="sng" algn="ctr">
                      <a:solidFill>
                        <a:srgbClr val="343E47"/>
                      </a:solidFill>
                      <a:prstDash val="solid"/>
                      <a:round/>
                      <a:headEnd type="none" w="med" len="med"/>
                      <a:tailEnd type="none" w="med" len="med"/>
                    </a:lnB>
                    <a:lnTlToBr w="12700" cmpd="sng">
                      <a:noFill/>
                      <a:prstDash val="solid"/>
                    </a:lnTlToBr>
                    <a:lnBlToTr w="12700" cmpd="sng">
                      <a:noFill/>
                      <a:prstDash val="solid"/>
                    </a:lnBlToTr>
                    <a:solidFill>
                      <a:srgbClr val="D50100"/>
                    </a:solidFill>
                  </a:tcPr>
                </a:tc>
                <a:extLst>
                  <a:ext uri="{0D108BD9-81ED-4DB2-BD59-A6C34878D82A}">
                    <a16:rowId xmlns:a16="http://schemas.microsoft.com/office/drawing/2014/main" val="2670688568"/>
                  </a:ext>
                </a:extLst>
              </a:tr>
              <a:tr h="548640">
                <a:tc>
                  <a:txBody>
                    <a:bodyPr/>
                    <a:lstStyle/>
                    <a:p>
                      <a:pPr marL="0" lvl="1" indent="0" algn="l" defTabSz="914400" rtl="0" eaLnBrk="1" latinLnBrk="0" hangingPunct="1">
                        <a:lnSpc>
                          <a:spcPct val="100000"/>
                        </a:lnSpc>
                        <a:spcBef>
                          <a:spcPts val="300"/>
                        </a:spcBef>
                        <a:spcAft>
                          <a:spcPts val="0"/>
                        </a:spcAft>
                        <a:buClrTx/>
                        <a:buSzPct val="100000"/>
                        <a:buFont typeface="Arial"/>
                        <a:buNone/>
                      </a:pPr>
                      <a:r>
                        <a:rPr lang="en-US" sz="1800" b="0" kern="1200" dirty="0">
                          <a:solidFill>
                            <a:srgbClr val="000000"/>
                          </a:solidFill>
                          <a:latin typeface="Calibri" panose="020F0502020204030204" pitchFamily="34" charset="0"/>
                          <a:ea typeface="+mn-ea"/>
                          <a:cs typeface="+mn-cs"/>
                        </a:rPr>
                        <a:t>Standards for public health emergency management programs </a:t>
                      </a:r>
                    </a:p>
                  </a:txBody>
                  <a:tcPr marL="121920" marR="121920" marT="60960" marB="6096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rgbClr val="343E47"/>
                      </a:solidFill>
                      <a:prstDash val="solid"/>
                      <a:round/>
                      <a:headEnd type="none" w="med" len="med"/>
                      <a:tailEnd type="none" w="med" len="med"/>
                    </a:lnT>
                    <a:lnB w="12700" cap="flat" cmpd="sng" algn="ctr">
                      <a:solidFill>
                        <a:srgbClr val="343E47"/>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lvl="1" indent="0" algn="l" defTabSz="914400" rtl="0" eaLnBrk="1" latinLnBrk="0" hangingPunct="1">
                        <a:lnSpc>
                          <a:spcPct val="100000"/>
                        </a:lnSpc>
                        <a:spcBef>
                          <a:spcPts val="300"/>
                        </a:spcBef>
                        <a:spcAft>
                          <a:spcPts val="0"/>
                        </a:spcAft>
                        <a:buClrTx/>
                        <a:buSzPct val="100000"/>
                        <a:buFont typeface="Arial"/>
                        <a:buNone/>
                      </a:pPr>
                      <a:r>
                        <a:rPr lang="en-US" sz="1800" b="0" kern="1200" dirty="0">
                          <a:solidFill>
                            <a:srgbClr val="000000"/>
                          </a:solidFill>
                          <a:latin typeface="Calibri" panose="020F0502020204030204" pitchFamily="34" charset="0"/>
                          <a:ea typeface="+mn-ea"/>
                          <a:cs typeface="+mn-cs"/>
                        </a:rPr>
                        <a:t>NOT specific </a:t>
                      </a:r>
                      <a:r>
                        <a:rPr lang="en-US" sz="1800" b="0" kern="1200" dirty="0" smtClean="0">
                          <a:solidFill>
                            <a:srgbClr val="000000"/>
                          </a:solidFill>
                          <a:latin typeface="Calibri" panose="020F0502020204030204" pitchFamily="34" charset="0"/>
                          <a:ea typeface="+mn-ea"/>
                          <a:cs typeface="+mn-cs"/>
                        </a:rPr>
                        <a:t>Notice of Funding Opportunity </a:t>
                      </a:r>
                      <a:r>
                        <a:rPr lang="en-US" sz="1800" b="0" kern="1200" dirty="0">
                          <a:solidFill>
                            <a:srgbClr val="000000"/>
                          </a:solidFill>
                          <a:latin typeface="Calibri" panose="020F0502020204030204" pitchFamily="34" charset="0"/>
                          <a:ea typeface="+mn-ea"/>
                          <a:cs typeface="+mn-cs"/>
                        </a:rPr>
                        <a:t>guidance</a:t>
                      </a:r>
                    </a:p>
                  </a:txBody>
                  <a:tcPr marL="121920" marR="121920" marT="60960" marB="6096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rgbClr val="343E47"/>
                      </a:solidFill>
                      <a:prstDash val="solid"/>
                      <a:round/>
                      <a:headEnd type="none" w="med" len="med"/>
                      <a:tailEnd type="none" w="med" len="med"/>
                    </a:lnT>
                    <a:lnB w="12700" cap="flat" cmpd="sng" algn="ctr">
                      <a:solidFill>
                        <a:srgbClr val="343E47"/>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722766822"/>
                  </a:ext>
                </a:extLst>
              </a:tr>
              <a:tr h="548640">
                <a:tc>
                  <a:txBody>
                    <a:bodyPr/>
                    <a:lstStyle/>
                    <a:p>
                      <a:pPr marL="0" lvl="1" indent="0" algn="l" defTabSz="914400" rtl="0" eaLnBrk="1" latinLnBrk="0" hangingPunct="1">
                        <a:lnSpc>
                          <a:spcPct val="100000"/>
                        </a:lnSpc>
                        <a:spcBef>
                          <a:spcPts val="300"/>
                        </a:spcBef>
                        <a:spcAft>
                          <a:spcPts val="0"/>
                        </a:spcAft>
                        <a:buClrTx/>
                        <a:buSzPct val="100000"/>
                        <a:buFont typeface="Arial"/>
                        <a:buNone/>
                      </a:pPr>
                      <a:r>
                        <a:rPr lang="en-US" sz="1800" b="0" kern="1200" dirty="0">
                          <a:solidFill>
                            <a:srgbClr val="000000"/>
                          </a:solidFill>
                          <a:latin typeface="Calibri" panose="020F0502020204030204" pitchFamily="34" charset="0"/>
                          <a:ea typeface="+mn-ea"/>
                          <a:cs typeface="+mn-cs"/>
                        </a:rPr>
                        <a:t>Roadmap, direction-setting framework</a:t>
                      </a:r>
                    </a:p>
                  </a:txBody>
                  <a:tcPr marL="121920" marR="121920" marT="60960" marB="6096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rgbClr val="343E47"/>
                      </a:solidFill>
                      <a:prstDash val="solid"/>
                      <a:round/>
                      <a:headEnd type="none" w="med" len="med"/>
                      <a:tailEnd type="none" w="med" len="med"/>
                    </a:lnT>
                    <a:lnB w="12700" cap="flat" cmpd="sng" algn="ctr">
                      <a:solidFill>
                        <a:srgbClr val="343E47"/>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lvl="1" indent="0" algn="l" defTabSz="914400" rtl="0" eaLnBrk="1" latinLnBrk="0" hangingPunct="1">
                        <a:lnSpc>
                          <a:spcPct val="100000"/>
                        </a:lnSpc>
                        <a:spcBef>
                          <a:spcPts val="300"/>
                        </a:spcBef>
                        <a:spcAft>
                          <a:spcPts val="0"/>
                        </a:spcAft>
                        <a:buClrTx/>
                        <a:buSzPct val="100000"/>
                        <a:buFont typeface="Arial"/>
                        <a:buNone/>
                      </a:pPr>
                      <a:r>
                        <a:rPr lang="en-US" sz="1800" b="0" kern="1200" dirty="0">
                          <a:solidFill>
                            <a:srgbClr val="000000"/>
                          </a:solidFill>
                          <a:latin typeface="Calibri" panose="020F0502020204030204" pitchFamily="34" charset="0"/>
                          <a:ea typeface="+mn-ea"/>
                          <a:cs typeface="+mn-cs"/>
                        </a:rPr>
                        <a:t>NOT a destination or end point</a:t>
                      </a:r>
                    </a:p>
                  </a:txBody>
                  <a:tcPr marL="121920" marR="121920" marT="60960" marB="6096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rgbClr val="343E47"/>
                      </a:solidFill>
                      <a:prstDash val="solid"/>
                      <a:round/>
                      <a:headEnd type="none" w="med" len="med"/>
                      <a:tailEnd type="none" w="med" len="med"/>
                    </a:lnT>
                    <a:lnB w="12700" cap="flat" cmpd="sng" algn="ctr">
                      <a:solidFill>
                        <a:srgbClr val="343E47"/>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65505105"/>
                  </a:ext>
                </a:extLst>
              </a:tr>
              <a:tr h="548640">
                <a:tc>
                  <a:txBody>
                    <a:bodyPr/>
                    <a:lstStyle/>
                    <a:p>
                      <a:pPr marL="0" lvl="1" indent="0" algn="l" defTabSz="914400" rtl="0" eaLnBrk="1" latinLnBrk="0" hangingPunct="1">
                        <a:lnSpc>
                          <a:spcPct val="100000"/>
                        </a:lnSpc>
                        <a:spcBef>
                          <a:spcPts val="300"/>
                        </a:spcBef>
                        <a:spcAft>
                          <a:spcPts val="0"/>
                        </a:spcAft>
                        <a:buClrTx/>
                        <a:buSzPct val="100000"/>
                        <a:buFont typeface="Arial"/>
                        <a:buNone/>
                      </a:pPr>
                      <a:r>
                        <a:rPr lang="en-US" sz="1800" b="0" kern="1200" dirty="0">
                          <a:solidFill>
                            <a:srgbClr val="000000"/>
                          </a:solidFill>
                          <a:latin typeface="Calibri" panose="020F0502020204030204" pitchFamily="34" charset="0"/>
                          <a:ea typeface="+mn-ea"/>
                          <a:cs typeface="+mn-cs"/>
                        </a:rPr>
                        <a:t>Recommendation of “what to do”</a:t>
                      </a:r>
                    </a:p>
                  </a:txBody>
                  <a:tcPr marL="121920" marR="121920" marT="60960" marB="6096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rgbClr val="343E47"/>
                      </a:solidFill>
                      <a:prstDash val="solid"/>
                      <a:round/>
                      <a:headEnd type="none" w="med" len="med"/>
                      <a:tailEnd type="none" w="med" len="med"/>
                    </a:lnT>
                    <a:lnB w="12700" cap="flat" cmpd="sng" algn="ctr">
                      <a:solidFill>
                        <a:srgbClr val="343E47"/>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lvl="1" indent="0" algn="l" defTabSz="914400" rtl="0" eaLnBrk="1" latinLnBrk="0" hangingPunct="1">
                        <a:lnSpc>
                          <a:spcPct val="100000"/>
                        </a:lnSpc>
                        <a:spcBef>
                          <a:spcPts val="300"/>
                        </a:spcBef>
                        <a:spcAft>
                          <a:spcPts val="0"/>
                        </a:spcAft>
                        <a:buClrTx/>
                        <a:buSzPct val="100000"/>
                        <a:buFont typeface="Arial"/>
                        <a:buNone/>
                      </a:pPr>
                      <a:r>
                        <a:rPr lang="en-US" sz="1800" b="0" kern="1200" dirty="0">
                          <a:solidFill>
                            <a:srgbClr val="000000"/>
                          </a:solidFill>
                          <a:latin typeface="Calibri" panose="020F0502020204030204" pitchFamily="34" charset="0"/>
                          <a:ea typeface="+mn-ea"/>
                          <a:cs typeface="+mn-cs"/>
                        </a:rPr>
                        <a:t>NOT “how to do it” in every instance</a:t>
                      </a:r>
                    </a:p>
                  </a:txBody>
                  <a:tcPr marL="121920" marR="121920" marT="60960" marB="6096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rgbClr val="343E47"/>
                      </a:solidFill>
                      <a:prstDash val="solid"/>
                      <a:round/>
                      <a:headEnd type="none" w="med" len="med"/>
                      <a:tailEnd type="none" w="med" len="med"/>
                    </a:lnT>
                    <a:lnB w="12700" cap="flat" cmpd="sng" algn="ctr">
                      <a:solidFill>
                        <a:srgbClr val="343E47"/>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367867689"/>
                  </a:ext>
                </a:extLst>
              </a:tr>
              <a:tr h="548640">
                <a:tc>
                  <a:txBody>
                    <a:bodyPr/>
                    <a:lstStyle/>
                    <a:p>
                      <a:pPr marL="0" lvl="1" indent="0" algn="l" defTabSz="914400" rtl="0" eaLnBrk="1" latinLnBrk="0" hangingPunct="1">
                        <a:lnSpc>
                          <a:spcPct val="100000"/>
                        </a:lnSpc>
                        <a:spcBef>
                          <a:spcPts val="300"/>
                        </a:spcBef>
                        <a:spcAft>
                          <a:spcPts val="0"/>
                        </a:spcAft>
                        <a:buClrTx/>
                        <a:buSzPct val="100000"/>
                        <a:buFont typeface="Arial"/>
                        <a:buNone/>
                      </a:pPr>
                      <a:r>
                        <a:rPr lang="en-US" sz="1800" b="0" kern="1200" baseline="0" dirty="0">
                          <a:solidFill>
                            <a:srgbClr val="000000"/>
                          </a:solidFill>
                          <a:latin typeface="Calibri" panose="020F0502020204030204" pitchFamily="34" charset="0"/>
                          <a:ea typeface="+mn-ea"/>
                          <a:cs typeface="+mn-cs"/>
                        </a:rPr>
                        <a:t>A “menu” of </a:t>
                      </a:r>
                      <a:r>
                        <a:rPr lang="en-US" sz="1800" b="0" kern="1200" baseline="0" dirty="0" smtClean="0">
                          <a:solidFill>
                            <a:srgbClr val="000000"/>
                          </a:solidFill>
                          <a:latin typeface="Calibri" panose="020F0502020204030204" pitchFamily="34" charset="0"/>
                          <a:ea typeface="+mn-ea"/>
                          <a:cs typeface="+mn-cs"/>
                        </a:rPr>
                        <a:t>considerations for preparedness program development</a:t>
                      </a:r>
                      <a:endParaRPr lang="en-US" sz="1800" b="0" kern="1200" baseline="0" dirty="0">
                        <a:solidFill>
                          <a:srgbClr val="000000"/>
                        </a:solidFill>
                        <a:latin typeface="Calibri" panose="020F0502020204030204" pitchFamily="34" charset="0"/>
                        <a:ea typeface="+mn-ea"/>
                        <a:cs typeface="+mn-cs"/>
                      </a:endParaRPr>
                    </a:p>
                  </a:txBody>
                  <a:tcPr marL="121920" marR="121920" marT="60960" marB="6096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rgbClr val="343E47"/>
                      </a:solidFill>
                      <a:prstDash val="solid"/>
                      <a:round/>
                      <a:headEnd type="none" w="med" len="med"/>
                      <a:tailEnd type="none" w="med" len="med"/>
                    </a:lnT>
                    <a:lnB w="12700" cap="flat" cmpd="sng" algn="ctr">
                      <a:solidFill>
                        <a:srgbClr val="343E47"/>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1" indent="0" algn="l" defTabSz="914400" rtl="0" eaLnBrk="1" fontAlgn="auto" latinLnBrk="0" hangingPunct="1">
                        <a:lnSpc>
                          <a:spcPct val="100000"/>
                        </a:lnSpc>
                        <a:spcBef>
                          <a:spcPts val="300"/>
                        </a:spcBef>
                        <a:spcAft>
                          <a:spcPts val="0"/>
                        </a:spcAft>
                        <a:buClrTx/>
                        <a:buSzPct val="100000"/>
                        <a:buFont typeface="Arial"/>
                        <a:buNone/>
                        <a:tabLst/>
                        <a:defRPr/>
                      </a:pPr>
                      <a:r>
                        <a:rPr lang="en-US" sz="1800" b="0" kern="1200" dirty="0">
                          <a:solidFill>
                            <a:srgbClr val="000000"/>
                          </a:solidFill>
                          <a:latin typeface="Calibri" panose="020F0502020204030204" pitchFamily="34" charset="0"/>
                          <a:ea typeface="+mn-ea"/>
                          <a:cs typeface="+mn-cs"/>
                        </a:rPr>
                        <a:t>NOT prescriptive mandates or requirements</a:t>
                      </a:r>
                    </a:p>
                  </a:txBody>
                  <a:tcPr marL="121920" marR="121920" marT="60960" marB="6096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rgbClr val="343E47"/>
                      </a:solidFill>
                      <a:prstDash val="solid"/>
                      <a:round/>
                      <a:headEnd type="none" w="med" len="med"/>
                      <a:tailEnd type="none" w="med" len="med"/>
                    </a:lnT>
                    <a:lnB w="12700" cap="flat" cmpd="sng" algn="ctr">
                      <a:solidFill>
                        <a:srgbClr val="343E47"/>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768080767"/>
                  </a:ext>
                </a:extLst>
              </a:tr>
              <a:tr h="548640">
                <a:tc>
                  <a:txBody>
                    <a:bodyPr/>
                    <a:lstStyle/>
                    <a:p>
                      <a:pPr marL="0" marR="0" lvl="1" indent="0" algn="l" defTabSz="914400" rtl="0" eaLnBrk="1" fontAlgn="auto" latinLnBrk="0" hangingPunct="1">
                        <a:lnSpc>
                          <a:spcPct val="100000"/>
                        </a:lnSpc>
                        <a:spcBef>
                          <a:spcPts val="300"/>
                        </a:spcBef>
                        <a:spcAft>
                          <a:spcPts val="0"/>
                        </a:spcAft>
                        <a:buClrTx/>
                        <a:buSzPct val="100000"/>
                        <a:buFont typeface="Arial"/>
                        <a:buNone/>
                        <a:tabLst/>
                        <a:defRPr/>
                      </a:pPr>
                      <a:r>
                        <a:rPr lang="en-US" sz="1800" b="0" kern="1200" baseline="0" dirty="0" smtClean="0">
                          <a:solidFill>
                            <a:srgbClr val="000000"/>
                          </a:solidFill>
                          <a:latin typeface="Calibri" panose="020F0502020204030204" pitchFamily="34" charset="0"/>
                          <a:ea typeface="+mn-ea"/>
                          <a:cs typeface="+mn-cs"/>
                        </a:rPr>
                        <a:t>Decision support for how </a:t>
                      </a:r>
                      <a:r>
                        <a:rPr lang="en-US" sz="1800" b="0" kern="1200" baseline="0" dirty="0">
                          <a:solidFill>
                            <a:srgbClr val="000000"/>
                          </a:solidFill>
                          <a:latin typeface="Calibri" panose="020F0502020204030204" pitchFamily="34" charset="0"/>
                          <a:ea typeface="+mn-ea"/>
                          <a:cs typeface="+mn-cs"/>
                        </a:rPr>
                        <a:t>to build and sustain the capabilities according to jurisdictional priorities</a:t>
                      </a:r>
                    </a:p>
                  </a:txBody>
                  <a:tcPr marL="121920" marR="121920" marT="60960" marB="6096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rgbClr val="343E47"/>
                      </a:solidFill>
                      <a:prstDash val="solid"/>
                      <a:round/>
                      <a:headEnd type="none" w="med" len="med"/>
                      <a:tailEnd type="none" w="med" len="med"/>
                    </a:lnT>
                    <a:lnB w="12700" cap="flat" cmpd="sng" algn="ctr">
                      <a:solidFill>
                        <a:srgbClr val="343E47"/>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lvl="1" indent="0" algn="l" defTabSz="914400" rtl="0" eaLnBrk="1" latinLnBrk="0" hangingPunct="1">
                        <a:lnSpc>
                          <a:spcPct val="100000"/>
                        </a:lnSpc>
                        <a:spcBef>
                          <a:spcPts val="300"/>
                        </a:spcBef>
                        <a:spcAft>
                          <a:spcPts val="0"/>
                        </a:spcAft>
                        <a:buClrTx/>
                        <a:buSzPct val="100000"/>
                        <a:buFont typeface="Arial"/>
                        <a:buNone/>
                      </a:pPr>
                      <a:r>
                        <a:rPr lang="en-US" sz="1800" b="0" kern="1200" dirty="0">
                          <a:solidFill>
                            <a:srgbClr val="000000"/>
                          </a:solidFill>
                          <a:latin typeface="Calibri" panose="020F0502020204030204" pitchFamily="34" charset="0"/>
                          <a:ea typeface="+mn-ea"/>
                          <a:cs typeface="+mn-cs"/>
                        </a:rPr>
                        <a:t>NOT performance measures</a:t>
                      </a:r>
                    </a:p>
                  </a:txBody>
                  <a:tcPr marL="121920" marR="121920" marT="60960" marB="6096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rgbClr val="343E47"/>
                      </a:solidFill>
                      <a:prstDash val="solid"/>
                      <a:round/>
                      <a:headEnd type="none" w="med" len="med"/>
                      <a:tailEnd type="none" w="med" len="med"/>
                    </a:lnT>
                    <a:lnB w="12700" cap="flat" cmpd="sng" algn="ctr">
                      <a:solidFill>
                        <a:srgbClr val="343E47"/>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9861523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Capability Update Initiative Overview</a:t>
            </a:r>
          </a:p>
        </p:txBody>
      </p:sp>
    </p:spTree>
    <p:extLst>
      <p:ext uri="{BB962C8B-B14F-4D97-AF65-F5344CB8AC3E}">
        <p14:creationId xmlns:p14="http://schemas.microsoft.com/office/powerpoint/2010/main" val="332598559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Capability Update </a:t>
            </a:r>
            <a:r>
              <a:rPr lang="en-US" dirty="0" smtClean="0"/>
              <a:t>Purpose</a:t>
            </a:r>
            <a:endParaRPr lang="en-US" dirty="0"/>
          </a:p>
        </p:txBody>
      </p:sp>
      <p:sp>
        <p:nvSpPr>
          <p:cNvPr id="9" name="TextBox 8"/>
          <p:cNvSpPr txBox="1"/>
          <p:nvPr/>
        </p:nvSpPr>
        <p:spPr>
          <a:xfrm>
            <a:off x="457198" y="775835"/>
            <a:ext cx="8229601" cy="314553"/>
          </a:xfrm>
          <a:prstGeom prst="rect">
            <a:avLst/>
          </a:prstGeom>
        </p:spPr>
        <p:txBody>
          <a:bodyPr anchor="ctr" anchorCtr="0"/>
          <a:lstStyle>
            <a:lvl1pPr>
              <a:lnSpc>
                <a:spcPts val="2250"/>
              </a:lnSpc>
              <a:defRPr sz="2100" b="1" baseline="0">
                <a:solidFill>
                  <a:srgbClr val="0039A6"/>
                </a:solidFill>
                <a:effectLst/>
                <a:latin typeface="Calibri" pitchFamily="34" charset="0"/>
                <a:ea typeface="+mj-ea"/>
                <a:cs typeface="+mj-cs"/>
              </a:defRPr>
            </a:lvl1pPr>
            <a:lvl2pPr algn="ctr">
              <a:defRPr sz="3300"/>
            </a:lvl2pPr>
            <a:lvl3pPr algn="ctr">
              <a:defRPr sz="3300"/>
            </a:lvl3pPr>
            <a:lvl4pPr algn="ctr">
              <a:defRPr sz="3300"/>
            </a:lvl4pPr>
            <a:lvl5pPr algn="ctr">
              <a:defRPr sz="3300"/>
            </a:lvl5pPr>
            <a:lvl6pPr marL="342900" algn="ctr" fontAlgn="base">
              <a:spcBef>
                <a:spcPct val="0"/>
              </a:spcBef>
              <a:spcAft>
                <a:spcPct val="0"/>
              </a:spcAft>
              <a:defRPr sz="3300"/>
            </a:lvl6pPr>
            <a:lvl7pPr marL="685800" algn="ctr" fontAlgn="base">
              <a:spcBef>
                <a:spcPct val="0"/>
              </a:spcBef>
              <a:spcAft>
                <a:spcPct val="0"/>
              </a:spcAft>
              <a:defRPr sz="3300"/>
            </a:lvl7pPr>
            <a:lvl8pPr marL="1028700" algn="ctr" fontAlgn="base">
              <a:spcBef>
                <a:spcPct val="0"/>
              </a:spcBef>
              <a:spcAft>
                <a:spcPct val="0"/>
              </a:spcAft>
              <a:defRPr sz="3300"/>
            </a:lvl8pPr>
            <a:lvl9pPr marL="1371600" algn="ctr" fontAlgn="base">
              <a:spcBef>
                <a:spcPct val="0"/>
              </a:spcBef>
              <a:spcAft>
                <a:spcPct val="0"/>
              </a:spcAft>
              <a:defRPr sz="3300"/>
            </a:lvl9pPr>
          </a:lstStyle>
          <a:p>
            <a:r>
              <a:rPr lang="en-US" sz="2000" dirty="0">
                <a:solidFill>
                  <a:srgbClr val="59595B"/>
                </a:solidFill>
              </a:rPr>
              <a:t>Reasons for Update</a:t>
            </a:r>
          </a:p>
        </p:txBody>
      </p:sp>
      <p:cxnSp>
        <p:nvCxnSpPr>
          <p:cNvPr id="10" name="Straight Connector 9" descr="Section divider" title="Background image"/>
          <p:cNvCxnSpPr/>
          <p:nvPr/>
        </p:nvCxnSpPr>
        <p:spPr>
          <a:xfrm>
            <a:off x="457196" y="1118891"/>
            <a:ext cx="8229600" cy="0"/>
          </a:xfrm>
          <a:prstGeom prst="line">
            <a:avLst/>
          </a:prstGeom>
          <a:ln w="19050">
            <a:solidFill>
              <a:srgbClr val="D50100"/>
            </a:solidFill>
            <a:prstDash val="solid"/>
          </a:ln>
        </p:spPr>
        <p:style>
          <a:lnRef idx="1">
            <a:schemeClr val="accent1"/>
          </a:lnRef>
          <a:fillRef idx="0">
            <a:schemeClr val="accent1"/>
          </a:fillRef>
          <a:effectRef idx="0">
            <a:schemeClr val="accent1"/>
          </a:effectRef>
          <a:fontRef idx="minor">
            <a:schemeClr val="tx1"/>
          </a:fontRef>
        </p:style>
      </p:cxnSp>
      <p:sp>
        <p:nvSpPr>
          <p:cNvPr id="11" name="Text Placeholder 2"/>
          <p:cNvSpPr txBox="1">
            <a:spLocks/>
          </p:cNvSpPr>
          <p:nvPr/>
        </p:nvSpPr>
        <p:spPr bwMode="auto">
          <a:xfrm>
            <a:off x="457200" y="1133503"/>
            <a:ext cx="8229600" cy="192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50100"/>
              </a:buClr>
              <a:buFont typeface="Wingdings" panose="05000000000000000000" pitchFamily="2" charset="2"/>
              <a:buChar char="§"/>
              <a:defRPr sz="2000" kern="1200">
                <a:solidFill>
                  <a:srgbClr val="59595B"/>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00"/>
              </a:spcBef>
            </a:pPr>
            <a:r>
              <a:rPr lang="en-US" sz="1800" dirty="0">
                <a:solidFill>
                  <a:srgbClr val="050607"/>
                </a:solidFill>
              </a:rPr>
              <a:t>Lessons learned from </a:t>
            </a:r>
            <a:r>
              <a:rPr lang="en-US" sz="1800" dirty="0" smtClean="0">
                <a:solidFill>
                  <a:srgbClr val="050607"/>
                </a:solidFill>
              </a:rPr>
              <a:t>recent </a:t>
            </a:r>
            <a:r>
              <a:rPr lang="en-US" sz="1800" dirty="0">
                <a:solidFill>
                  <a:srgbClr val="050607"/>
                </a:solidFill>
              </a:rPr>
              <a:t>incidents and events</a:t>
            </a:r>
          </a:p>
          <a:p>
            <a:pPr>
              <a:spcBef>
                <a:spcPts val="200"/>
              </a:spcBef>
            </a:pPr>
            <a:r>
              <a:rPr lang="en-US" sz="1800" dirty="0">
                <a:solidFill>
                  <a:srgbClr val="050607"/>
                </a:solidFill>
              </a:rPr>
              <a:t>Evolution of guidance, standards, and practices</a:t>
            </a:r>
          </a:p>
          <a:p>
            <a:pPr>
              <a:spcBef>
                <a:spcPts val="200"/>
              </a:spcBef>
            </a:pPr>
            <a:r>
              <a:rPr lang="en-US" sz="1800" dirty="0">
                <a:solidFill>
                  <a:srgbClr val="050607"/>
                </a:solidFill>
              </a:rPr>
              <a:t>Feedback indicating a need to </a:t>
            </a:r>
            <a:r>
              <a:rPr lang="en-US" sz="1800" dirty="0" smtClean="0">
                <a:solidFill>
                  <a:srgbClr val="050607"/>
                </a:solidFill>
              </a:rPr>
              <a:t>update</a:t>
            </a:r>
            <a:endParaRPr lang="en-US" sz="1800" dirty="0">
              <a:solidFill>
                <a:srgbClr val="050607"/>
              </a:solidFill>
            </a:endParaRPr>
          </a:p>
          <a:p>
            <a:pPr lvl="1">
              <a:spcBef>
                <a:spcPts val="200"/>
              </a:spcBef>
            </a:pPr>
            <a:r>
              <a:rPr lang="en-US" sz="1600" dirty="0">
                <a:solidFill>
                  <a:srgbClr val="050607"/>
                </a:solidFill>
              </a:rPr>
              <a:t>PHEP </a:t>
            </a:r>
            <a:r>
              <a:rPr lang="en-US" sz="1600" dirty="0" smtClean="0">
                <a:solidFill>
                  <a:srgbClr val="050607"/>
                </a:solidFill>
              </a:rPr>
              <a:t>program </a:t>
            </a:r>
            <a:r>
              <a:rPr lang="en-US" sz="1600" dirty="0">
                <a:solidFill>
                  <a:srgbClr val="050607"/>
                </a:solidFill>
              </a:rPr>
              <a:t>r</a:t>
            </a:r>
            <a:r>
              <a:rPr lang="en-US" sz="1600" dirty="0" smtClean="0">
                <a:solidFill>
                  <a:srgbClr val="050607"/>
                </a:solidFill>
              </a:rPr>
              <a:t>eview</a:t>
            </a:r>
            <a:endParaRPr lang="en-US" sz="1600" dirty="0">
              <a:solidFill>
                <a:srgbClr val="050607"/>
              </a:solidFill>
            </a:endParaRPr>
          </a:p>
          <a:p>
            <a:pPr lvl="1">
              <a:spcBef>
                <a:spcPts val="200"/>
              </a:spcBef>
            </a:pPr>
            <a:r>
              <a:rPr lang="en-US" sz="1600" dirty="0">
                <a:solidFill>
                  <a:srgbClr val="050607"/>
                </a:solidFill>
              </a:rPr>
              <a:t>2017 National Association of County and City Health Officials (NACCHO) Preparedness Summit </a:t>
            </a:r>
            <a:r>
              <a:rPr lang="en-US" sz="1600" dirty="0" smtClean="0">
                <a:solidFill>
                  <a:srgbClr val="050607"/>
                </a:solidFill>
              </a:rPr>
              <a:t>(feedback </a:t>
            </a:r>
            <a:r>
              <a:rPr lang="en-US" sz="1600" dirty="0">
                <a:solidFill>
                  <a:srgbClr val="050607"/>
                </a:solidFill>
              </a:rPr>
              <a:t>from the practice </a:t>
            </a:r>
            <a:r>
              <a:rPr lang="en-US" sz="1600" dirty="0" smtClean="0">
                <a:solidFill>
                  <a:srgbClr val="050607"/>
                </a:solidFill>
              </a:rPr>
              <a:t>community)</a:t>
            </a:r>
            <a:endParaRPr lang="en-US" sz="1600" dirty="0">
              <a:solidFill>
                <a:srgbClr val="050607"/>
              </a:solidFill>
            </a:endParaRPr>
          </a:p>
          <a:p>
            <a:pPr lvl="1">
              <a:spcBef>
                <a:spcPts val="200"/>
              </a:spcBef>
            </a:pPr>
            <a:r>
              <a:rPr lang="en-US" sz="1600" dirty="0">
                <a:solidFill>
                  <a:srgbClr val="050607"/>
                </a:solidFill>
              </a:rPr>
              <a:t>Assessment of Public Health Preparedness Capabilities </a:t>
            </a:r>
            <a:r>
              <a:rPr lang="en-US" sz="1600" dirty="0" smtClean="0">
                <a:solidFill>
                  <a:srgbClr val="050607"/>
                </a:solidFill>
              </a:rPr>
              <a:t>report</a:t>
            </a:r>
            <a:endParaRPr lang="en-US" sz="1600" dirty="0">
              <a:solidFill>
                <a:srgbClr val="050607"/>
              </a:solidFill>
            </a:endParaRPr>
          </a:p>
          <a:p>
            <a:pPr lvl="1">
              <a:spcBef>
                <a:spcPts val="200"/>
              </a:spcBef>
            </a:pPr>
            <a:r>
              <a:rPr lang="en-US" sz="1600" dirty="0">
                <a:solidFill>
                  <a:srgbClr val="050607"/>
                </a:solidFill>
              </a:rPr>
              <a:t>DSLR </a:t>
            </a:r>
            <a:r>
              <a:rPr lang="en-US" sz="1600" dirty="0" smtClean="0">
                <a:solidFill>
                  <a:srgbClr val="050607"/>
                </a:solidFill>
              </a:rPr>
              <a:t>staff </a:t>
            </a:r>
            <a:r>
              <a:rPr lang="en-US" sz="1600" dirty="0">
                <a:solidFill>
                  <a:srgbClr val="050607"/>
                </a:solidFill>
              </a:rPr>
              <a:t>s</a:t>
            </a:r>
            <a:r>
              <a:rPr lang="en-US" sz="1600" dirty="0" smtClean="0">
                <a:solidFill>
                  <a:srgbClr val="050607"/>
                </a:solidFill>
              </a:rPr>
              <a:t>urvey </a:t>
            </a:r>
            <a:r>
              <a:rPr lang="en-US" sz="1600" dirty="0">
                <a:solidFill>
                  <a:srgbClr val="050607"/>
                </a:solidFill>
              </a:rPr>
              <a:t>(internal staff feedback)</a:t>
            </a:r>
          </a:p>
        </p:txBody>
      </p:sp>
    </p:spTree>
    <p:extLst>
      <p:ext uri="{BB962C8B-B14F-4D97-AF65-F5344CB8AC3E}">
        <p14:creationId xmlns:p14="http://schemas.microsoft.com/office/powerpoint/2010/main" val="105975619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Capability Update Purpose </a:t>
            </a:r>
            <a:r>
              <a:rPr lang="en-US" dirty="0" smtClean="0"/>
              <a:t>(</a:t>
            </a:r>
            <a:r>
              <a:rPr lang="en-US" dirty="0"/>
              <a:t>Cont.)</a:t>
            </a:r>
          </a:p>
        </p:txBody>
      </p:sp>
      <p:sp>
        <p:nvSpPr>
          <p:cNvPr id="7" name="TextBox 6"/>
          <p:cNvSpPr txBox="1"/>
          <p:nvPr/>
        </p:nvSpPr>
        <p:spPr>
          <a:xfrm>
            <a:off x="457198" y="952265"/>
            <a:ext cx="8229601" cy="314553"/>
          </a:xfrm>
          <a:prstGeom prst="rect">
            <a:avLst/>
          </a:prstGeom>
        </p:spPr>
        <p:txBody>
          <a:bodyPr anchor="ctr" anchorCtr="0"/>
          <a:lstStyle>
            <a:lvl1pPr>
              <a:lnSpc>
                <a:spcPts val="2250"/>
              </a:lnSpc>
              <a:defRPr sz="2100" b="1" baseline="0">
                <a:solidFill>
                  <a:srgbClr val="0039A6"/>
                </a:solidFill>
                <a:effectLst/>
                <a:latin typeface="Calibri" pitchFamily="34" charset="0"/>
                <a:ea typeface="+mj-ea"/>
                <a:cs typeface="+mj-cs"/>
              </a:defRPr>
            </a:lvl1pPr>
            <a:lvl2pPr algn="ctr">
              <a:defRPr sz="3300"/>
            </a:lvl2pPr>
            <a:lvl3pPr algn="ctr">
              <a:defRPr sz="3300"/>
            </a:lvl3pPr>
            <a:lvl4pPr algn="ctr">
              <a:defRPr sz="3300"/>
            </a:lvl4pPr>
            <a:lvl5pPr algn="ctr">
              <a:defRPr sz="3300"/>
            </a:lvl5pPr>
            <a:lvl6pPr marL="342900" algn="ctr" fontAlgn="base">
              <a:spcBef>
                <a:spcPct val="0"/>
              </a:spcBef>
              <a:spcAft>
                <a:spcPct val="0"/>
              </a:spcAft>
              <a:defRPr sz="3300"/>
            </a:lvl6pPr>
            <a:lvl7pPr marL="685800" algn="ctr" fontAlgn="base">
              <a:spcBef>
                <a:spcPct val="0"/>
              </a:spcBef>
              <a:spcAft>
                <a:spcPct val="0"/>
              </a:spcAft>
              <a:defRPr sz="3300"/>
            </a:lvl7pPr>
            <a:lvl8pPr marL="1028700" algn="ctr" fontAlgn="base">
              <a:spcBef>
                <a:spcPct val="0"/>
              </a:spcBef>
              <a:spcAft>
                <a:spcPct val="0"/>
              </a:spcAft>
              <a:defRPr sz="3300"/>
            </a:lvl8pPr>
            <a:lvl9pPr marL="1371600" algn="ctr" fontAlgn="base">
              <a:spcBef>
                <a:spcPct val="0"/>
              </a:spcBef>
              <a:spcAft>
                <a:spcPct val="0"/>
              </a:spcAft>
              <a:defRPr sz="3300"/>
            </a:lvl9pPr>
          </a:lstStyle>
          <a:p>
            <a:r>
              <a:rPr lang="en-US" sz="2000" dirty="0">
                <a:solidFill>
                  <a:srgbClr val="59595B"/>
                </a:solidFill>
              </a:rPr>
              <a:t>Update Objectives – State, Local</a:t>
            </a:r>
            <a:r>
              <a:rPr lang="en-US" sz="2000" dirty="0" smtClean="0">
                <a:solidFill>
                  <a:srgbClr val="59595B"/>
                </a:solidFill>
              </a:rPr>
              <a:t>, Tribal, </a:t>
            </a:r>
            <a:r>
              <a:rPr lang="en-US" sz="2000" dirty="0">
                <a:solidFill>
                  <a:srgbClr val="59595B"/>
                </a:solidFill>
              </a:rPr>
              <a:t>and Territorial Utility</a:t>
            </a:r>
          </a:p>
        </p:txBody>
      </p:sp>
      <p:cxnSp>
        <p:nvCxnSpPr>
          <p:cNvPr id="8" name="Straight Connector 7" descr="Section divider" title="Background image"/>
          <p:cNvCxnSpPr/>
          <p:nvPr/>
        </p:nvCxnSpPr>
        <p:spPr>
          <a:xfrm>
            <a:off x="457196" y="1295321"/>
            <a:ext cx="8229600" cy="0"/>
          </a:xfrm>
          <a:prstGeom prst="line">
            <a:avLst/>
          </a:prstGeom>
          <a:ln w="19050">
            <a:solidFill>
              <a:srgbClr val="D50100"/>
            </a:solidFill>
            <a:prstDash val="solid"/>
          </a:ln>
        </p:spPr>
        <p:style>
          <a:lnRef idx="1">
            <a:schemeClr val="accent1"/>
          </a:lnRef>
          <a:fillRef idx="0">
            <a:schemeClr val="accent1"/>
          </a:fillRef>
          <a:effectRef idx="0">
            <a:schemeClr val="accent1"/>
          </a:effectRef>
          <a:fontRef idx="minor">
            <a:schemeClr val="tx1"/>
          </a:fontRef>
        </p:style>
      </p:cxnSp>
      <p:sp>
        <p:nvSpPr>
          <p:cNvPr id="12" name="Text Placeholder 2"/>
          <p:cNvSpPr txBox="1">
            <a:spLocks/>
          </p:cNvSpPr>
          <p:nvPr/>
        </p:nvSpPr>
        <p:spPr bwMode="auto">
          <a:xfrm>
            <a:off x="457200" y="1309934"/>
            <a:ext cx="8229600" cy="145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50100"/>
              </a:buClr>
              <a:buFont typeface="Wingdings" panose="05000000000000000000" pitchFamily="2" charset="2"/>
              <a:buChar char="§"/>
              <a:defRPr sz="2000" kern="1200">
                <a:solidFill>
                  <a:srgbClr val="59595B"/>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00"/>
              </a:spcBef>
            </a:pPr>
            <a:r>
              <a:rPr lang="en-US" sz="1800" b="1" dirty="0">
                <a:solidFill>
                  <a:srgbClr val="343E47"/>
                </a:solidFill>
              </a:rPr>
              <a:t>Strengthen</a:t>
            </a:r>
            <a:r>
              <a:rPr lang="en-US" sz="1800" dirty="0">
                <a:solidFill>
                  <a:srgbClr val="343E47"/>
                </a:solidFill>
              </a:rPr>
              <a:t> cross-cutting and intersecting program areas</a:t>
            </a:r>
          </a:p>
          <a:p>
            <a:pPr>
              <a:spcBef>
                <a:spcPts val="200"/>
              </a:spcBef>
            </a:pPr>
            <a:r>
              <a:rPr lang="en-US" sz="1800" b="1" dirty="0">
                <a:solidFill>
                  <a:srgbClr val="343E47"/>
                </a:solidFill>
              </a:rPr>
              <a:t>Simplify and streamline language</a:t>
            </a:r>
            <a:r>
              <a:rPr lang="en-US" sz="1800" dirty="0">
                <a:solidFill>
                  <a:srgbClr val="343E47"/>
                </a:solidFill>
              </a:rPr>
              <a:t> without loss of meaning</a:t>
            </a:r>
          </a:p>
          <a:p>
            <a:pPr>
              <a:spcBef>
                <a:spcPts val="200"/>
              </a:spcBef>
            </a:pPr>
            <a:r>
              <a:rPr lang="en-US" sz="1800" b="1" dirty="0">
                <a:solidFill>
                  <a:srgbClr val="343E47"/>
                </a:solidFill>
              </a:rPr>
              <a:t>Emphasize planning and operational readiness</a:t>
            </a:r>
          </a:p>
          <a:p>
            <a:pPr>
              <a:spcBef>
                <a:spcPts val="200"/>
              </a:spcBef>
            </a:pPr>
            <a:r>
              <a:rPr lang="en-US" sz="1800" b="1" dirty="0">
                <a:solidFill>
                  <a:srgbClr val="343E47"/>
                </a:solidFill>
              </a:rPr>
              <a:t>Update content </a:t>
            </a:r>
            <a:r>
              <a:rPr lang="en-US" sz="1800" dirty="0">
                <a:solidFill>
                  <a:srgbClr val="343E47"/>
                </a:solidFill>
              </a:rPr>
              <a:t>in </a:t>
            </a:r>
            <a:r>
              <a:rPr lang="en-US" sz="1800" dirty="0" smtClean="0">
                <a:solidFill>
                  <a:srgbClr val="343E47"/>
                </a:solidFill>
              </a:rPr>
              <a:t>resource </a:t>
            </a:r>
            <a:r>
              <a:rPr lang="en-US" sz="1800" dirty="0">
                <a:solidFill>
                  <a:srgbClr val="343E47"/>
                </a:solidFill>
              </a:rPr>
              <a:t>e</a:t>
            </a:r>
            <a:r>
              <a:rPr lang="en-US" sz="1800" dirty="0" smtClean="0">
                <a:solidFill>
                  <a:srgbClr val="343E47"/>
                </a:solidFill>
              </a:rPr>
              <a:t>lements</a:t>
            </a:r>
            <a:r>
              <a:rPr lang="en-US" sz="1800" dirty="0">
                <a:solidFill>
                  <a:srgbClr val="343E47"/>
                </a:solidFill>
              </a:rPr>
              <a:t>, </a:t>
            </a:r>
            <a:r>
              <a:rPr lang="en-US" sz="1800" dirty="0" smtClean="0">
                <a:solidFill>
                  <a:srgbClr val="343E47"/>
                </a:solidFill>
              </a:rPr>
              <a:t>tasks </a:t>
            </a:r>
            <a:r>
              <a:rPr lang="en-US" sz="1800" dirty="0">
                <a:solidFill>
                  <a:srgbClr val="343E47"/>
                </a:solidFill>
              </a:rPr>
              <a:t>and definitions, as needed</a:t>
            </a:r>
          </a:p>
          <a:p>
            <a:pPr>
              <a:spcBef>
                <a:spcPts val="200"/>
              </a:spcBef>
            </a:pPr>
            <a:r>
              <a:rPr lang="en-US" sz="1800" b="1" dirty="0">
                <a:solidFill>
                  <a:srgbClr val="343E47"/>
                </a:solidFill>
              </a:rPr>
              <a:t>Update preface</a:t>
            </a:r>
            <a:r>
              <a:rPr lang="en-US" sz="1800" dirty="0">
                <a:solidFill>
                  <a:srgbClr val="343E47"/>
                </a:solidFill>
              </a:rPr>
              <a:t> to set the context of capabilities and their use</a:t>
            </a:r>
          </a:p>
        </p:txBody>
      </p:sp>
    </p:spTree>
    <p:extLst>
      <p:ext uri="{BB962C8B-B14F-4D97-AF65-F5344CB8AC3E}">
        <p14:creationId xmlns:p14="http://schemas.microsoft.com/office/powerpoint/2010/main" val="199543175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2018 Capability Update Initiative</a:t>
            </a:r>
            <a:endParaRPr lang="en-US" dirty="0"/>
          </a:p>
        </p:txBody>
      </p:sp>
      <p:sp>
        <p:nvSpPr>
          <p:cNvPr id="9" name="TextBox 8"/>
          <p:cNvSpPr txBox="1"/>
          <p:nvPr/>
        </p:nvSpPr>
        <p:spPr>
          <a:xfrm>
            <a:off x="457198" y="1023438"/>
            <a:ext cx="8229601" cy="314553"/>
          </a:xfrm>
          <a:prstGeom prst="rect">
            <a:avLst/>
          </a:prstGeom>
        </p:spPr>
        <p:txBody>
          <a:bodyPr anchor="ctr" anchorCtr="0"/>
          <a:lstStyle>
            <a:lvl1pPr>
              <a:lnSpc>
                <a:spcPts val="2250"/>
              </a:lnSpc>
              <a:defRPr sz="2100" b="1" baseline="0">
                <a:solidFill>
                  <a:srgbClr val="0039A6"/>
                </a:solidFill>
                <a:effectLst/>
                <a:latin typeface="Calibri" pitchFamily="34" charset="0"/>
                <a:ea typeface="+mj-ea"/>
                <a:cs typeface="+mj-cs"/>
              </a:defRPr>
            </a:lvl1pPr>
            <a:lvl2pPr algn="ctr">
              <a:defRPr sz="3300"/>
            </a:lvl2pPr>
            <a:lvl3pPr algn="ctr">
              <a:defRPr sz="3300"/>
            </a:lvl3pPr>
            <a:lvl4pPr algn="ctr">
              <a:defRPr sz="3300"/>
            </a:lvl4pPr>
            <a:lvl5pPr algn="ctr">
              <a:defRPr sz="3300"/>
            </a:lvl5pPr>
            <a:lvl6pPr marL="342900" algn="ctr" fontAlgn="base">
              <a:spcBef>
                <a:spcPct val="0"/>
              </a:spcBef>
              <a:spcAft>
                <a:spcPct val="0"/>
              </a:spcAft>
              <a:defRPr sz="3300"/>
            </a:lvl6pPr>
            <a:lvl7pPr marL="685800" algn="ctr" fontAlgn="base">
              <a:spcBef>
                <a:spcPct val="0"/>
              </a:spcBef>
              <a:spcAft>
                <a:spcPct val="0"/>
              </a:spcAft>
              <a:defRPr sz="3300"/>
            </a:lvl7pPr>
            <a:lvl8pPr marL="1028700" algn="ctr" fontAlgn="base">
              <a:spcBef>
                <a:spcPct val="0"/>
              </a:spcBef>
              <a:spcAft>
                <a:spcPct val="0"/>
              </a:spcAft>
              <a:defRPr sz="3300"/>
            </a:lvl8pPr>
            <a:lvl9pPr marL="1371600" algn="ctr" fontAlgn="base">
              <a:spcBef>
                <a:spcPct val="0"/>
              </a:spcBef>
              <a:spcAft>
                <a:spcPct val="0"/>
              </a:spcAft>
              <a:defRPr sz="3300"/>
            </a:lvl9pPr>
          </a:lstStyle>
          <a:p>
            <a:r>
              <a:rPr lang="en-US" sz="2000" dirty="0" smtClean="0">
                <a:solidFill>
                  <a:srgbClr val="59595B"/>
                </a:solidFill>
              </a:rPr>
              <a:t>How were the updates made?</a:t>
            </a:r>
            <a:endParaRPr lang="en-US" sz="2000" dirty="0">
              <a:solidFill>
                <a:srgbClr val="59595B"/>
              </a:solidFill>
            </a:endParaRPr>
          </a:p>
        </p:txBody>
      </p:sp>
      <p:cxnSp>
        <p:nvCxnSpPr>
          <p:cNvPr id="10" name="Straight Connector 9" descr="Section divider" title="Background image"/>
          <p:cNvCxnSpPr/>
          <p:nvPr/>
        </p:nvCxnSpPr>
        <p:spPr>
          <a:xfrm>
            <a:off x="457196" y="1366494"/>
            <a:ext cx="8229600" cy="0"/>
          </a:xfrm>
          <a:prstGeom prst="line">
            <a:avLst/>
          </a:prstGeom>
          <a:ln w="19050">
            <a:solidFill>
              <a:srgbClr val="D50100"/>
            </a:solidFill>
            <a:prstDash val="solid"/>
          </a:ln>
        </p:spPr>
        <p:style>
          <a:lnRef idx="1">
            <a:schemeClr val="accent1"/>
          </a:lnRef>
          <a:fillRef idx="0">
            <a:schemeClr val="accent1"/>
          </a:fillRef>
          <a:effectRef idx="0">
            <a:schemeClr val="accent1"/>
          </a:effectRef>
          <a:fontRef idx="minor">
            <a:schemeClr val="tx1"/>
          </a:fontRef>
        </p:style>
      </p:cxnSp>
      <p:pic>
        <p:nvPicPr>
          <p:cNvPr id="4" name="Picture 3" descr="3 Phases used to draft, review, and finalize the updated capabilities&#10;19 Work groups conducted detailed reviews of the capabilties&#10;350+ CDC experts and partners provided feedback on the revised capabilities" title="Update Process Graphic"/>
          <p:cNvPicPr>
            <a:picLocks noChangeAspect="1"/>
          </p:cNvPicPr>
          <p:nvPr/>
        </p:nvPicPr>
        <p:blipFill rotWithShape="1">
          <a:blip r:embed="rId3" cstate="print">
            <a:extLst>
              <a:ext uri="{28A0092B-C50C-407E-A947-70E740481C1C}">
                <a14:useLocalDpi xmlns:a14="http://schemas.microsoft.com/office/drawing/2010/main" val="0"/>
              </a:ext>
            </a:extLst>
          </a:blip>
          <a:srcRect t="27844" b="5970"/>
          <a:stretch/>
        </p:blipFill>
        <p:spPr>
          <a:xfrm>
            <a:off x="0" y="1652530"/>
            <a:ext cx="9144000" cy="3404216"/>
          </a:xfrm>
          <a:prstGeom prst="rect">
            <a:avLst/>
          </a:prstGeom>
        </p:spPr>
      </p:pic>
    </p:spTree>
    <p:extLst>
      <p:ext uri="{BB962C8B-B14F-4D97-AF65-F5344CB8AC3E}">
        <p14:creationId xmlns:p14="http://schemas.microsoft.com/office/powerpoint/2010/main" val="119934735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cxnSp>
        <p:nvCxnSpPr>
          <p:cNvPr id="10" name="Straight Connector 9" descr="Section divider" title="Background image"/>
          <p:cNvCxnSpPr/>
          <p:nvPr/>
        </p:nvCxnSpPr>
        <p:spPr>
          <a:xfrm>
            <a:off x="457200" y="806834"/>
            <a:ext cx="8229600" cy="0"/>
          </a:xfrm>
          <a:prstGeom prst="line">
            <a:avLst/>
          </a:prstGeom>
          <a:ln w="19050">
            <a:solidFill>
              <a:srgbClr val="D50100"/>
            </a:solidFill>
            <a:prstDash val="solid"/>
          </a:ln>
        </p:spPr>
        <p:style>
          <a:lnRef idx="1">
            <a:schemeClr val="accent1"/>
          </a:lnRef>
          <a:fillRef idx="0">
            <a:schemeClr val="accent1"/>
          </a:fillRef>
          <a:effectRef idx="0">
            <a:schemeClr val="accent1"/>
          </a:effectRef>
          <a:fontRef idx="minor">
            <a:schemeClr val="tx1"/>
          </a:fontRef>
        </p:style>
      </p:cxnSp>
      <p:sp>
        <p:nvSpPr>
          <p:cNvPr id="11" name="Text Placeholder 2"/>
          <p:cNvSpPr txBox="1">
            <a:spLocks/>
          </p:cNvSpPr>
          <p:nvPr/>
        </p:nvSpPr>
        <p:spPr bwMode="auto">
          <a:xfrm>
            <a:off x="457200" y="904770"/>
            <a:ext cx="8229600" cy="261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50100"/>
              </a:buClr>
              <a:buFont typeface="Wingdings" panose="05000000000000000000" pitchFamily="2" charset="2"/>
              <a:buChar char="§"/>
              <a:defRPr sz="2000" kern="1200">
                <a:solidFill>
                  <a:srgbClr val="59595B"/>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solidFill>
                  <a:srgbClr val="000000"/>
                </a:solidFill>
              </a:rPr>
              <a:t>The purpose of this session is to provide the National Indian Health Board with an overview of the capability update initiative.  </a:t>
            </a:r>
          </a:p>
          <a:p>
            <a:pPr marL="0" indent="0">
              <a:buNone/>
            </a:pPr>
            <a:r>
              <a:rPr lang="en-US" sz="1800" dirty="0" smtClean="0">
                <a:solidFill>
                  <a:srgbClr val="000000"/>
                </a:solidFill>
              </a:rPr>
              <a:t>Specific </a:t>
            </a:r>
            <a:r>
              <a:rPr lang="en-US" sz="1800" dirty="0">
                <a:solidFill>
                  <a:srgbClr val="000000"/>
                </a:solidFill>
              </a:rPr>
              <a:t>objectives include: </a:t>
            </a:r>
          </a:p>
          <a:p>
            <a:r>
              <a:rPr lang="en-US" sz="1800" dirty="0" smtClean="0">
                <a:solidFill>
                  <a:srgbClr val="000000"/>
                </a:solidFill>
              </a:rPr>
              <a:t>Provide a description of the capability standards </a:t>
            </a:r>
            <a:endParaRPr lang="en-US" sz="1800" dirty="0">
              <a:solidFill>
                <a:srgbClr val="000000"/>
              </a:solidFill>
            </a:endParaRPr>
          </a:p>
          <a:p>
            <a:r>
              <a:rPr lang="en-US" sz="1800" dirty="0" smtClean="0">
                <a:solidFill>
                  <a:srgbClr val="000000"/>
                </a:solidFill>
              </a:rPr>
              <a:t>Describe the purpose and approach for the capability update initiative </a:t>
            </a:r>
            <a:endParaRPr lang="en-US" sz="1800" dirty="0">
              <a:solidFill>
                <a:srgbClr val="000000"/>
              </a:solidFill>
            </a:endParaRPr>
          </a:p>
          <a:p>
            <a:r>
              <a:rPr lang="en-US" sz="1800" dirty="0" smtClean="0">
                <a:solidFill>
                  <a:srgbClr val="000000"/>
                </a:solidFill>
              </a:rPr>
              <a:t>Explain the capability definitions  </a:t>
            </a:r>
            <a:endParaRPr lang="en-US" sz="1800" dirty="0">
              <a:solidFill>
                <a:srgbClr val="000000"/>
              </a:solidFill>
            </a:endParaRPr>
          </a:p>
        </p:txBody>
      </p:sp>
    </p:spTree>
    <p:extLst>
      <p:ext uri="{BB962C8B-B14F-4D97-AF65-F5344CB8AC3E}">
        <p14:creationId xmlns:p14="http://schemas.microsoft.com/office/powerpoint/2010/main" val="127332604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What’s New in the Capabilities</a:t>
            </a:r>
            <a:endParaRPr lang="en-US" dirty="0"/>
          </a:p>
        </p:txBody>
      </p:sp>
      <p:pic>
        <p:nvPicPr>
          <p:cNvPr id="2" name="Picture 1" descr="Expands strategies that plan for dispropotionately impacted populations&#10;Accounts for public health consequences of environmental hazards in emergencies&#10;Incorporates considerations for maintaining chemical laboratory capacity&#10;Modernizes information technology and data security measures&#10;Expands Medical Countermeasure strategies to include vaccination&#10;Promotes social media use to keep communities safe and aware&#10;Strengthens responder safety and control measures" title="What's New in the Capabiliti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Picture 5" descr="Footer" title="Background im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052312"/>
            <a:ext cx="9144000" cy="91188"/>
          </a:xfrm>
          <a:prstGeom prst="rect">
            <a:avLst/>
          </a:prstGeom>
        </p:spPr>
      </p:pic>
    </p:spTree>
    <p:extLst>
      <p:ext uri="{BB962C8B-B14F-4D97-AF65-F5344CB8AC3E}">
        <p14:creationId xmlns:p14="http://schemas.microsoft.com/office/powerpoint/2010/main" val="103959177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Capability Update </a:t>
            </a:r>
            <a:r>
              <a:rPr lang="en-US" dirty="0" smtClean="0"/>
              <a:t>Overview</a:t>
            </a:r>
            <a:endParaRPr lang="en-US" dirty="0"/>
          </a:p>
        </p:txBody>
      </p:sp>
      <p:sp>
        <p:nvSpPr>
          <p:cNvPr id="4" name="TextBox 3"/>
          <p:cNvSpPr txBox="1"/>
          <p:nvPr/>
        </p:nvSpPr>
        <p:spPr>
          <a:xfrm>
            <a:off x="457198" y="775835"/>
            <a:ext cx="8229601" cy="314553"/>
          </a:xfrm>
          <a:prstGeom prst="rect">
            <a:avLst/>
          </a:prstGeom>
        </p:spPr>
        <p:txBody>
          <a:bodyPr anchor="ctr" anchorCtr="0"/>
          <a:lstStyle>
            <a:lvl1pPr>
              <a:lnSpc>
                <a:spcPts val="2250"/>
              </a:lnSpc>
              <a:defRPr sz="2100" b="1" baseline="0">
                <a:solidFill>
                  <a:srgbClr val="0039A6"/>
                </a:solidFill>
                <a:effectLst/>
                <a:latin typeface="Calibri" pitchFamily="34" charset="0"/>
                <a:ea typeface="+mj-ea"/>
                <a:cs typeface="+mj-cs"/>
              </a:defRPr>
            </a:lvl1pPr>
            <a:lvl2pPr algn="ctr">
              <a:defRPr sz="3300"/>
            </a:lvl2pPr>
            <a:lvl3pPr algn="ctr">
              <a:defRPr sz="3300"/>
            </a:lvl3pPr>
            <a:lvl4pPr algn="ctr">
              <a:defRPr sz="3300"/>
            </a:lvl4pPr>
            <a:lvl5pPr algn="ctr">
              <a:defRPr sz="3300"/>
            </a:lvl5pPr>
            <a:lvl6pPr marL="342900" algn="ctr" fontAlgn="base">
              <a:spcBef>
                <a:spcPct val="0"/>
              </a:spcBef>
              <a:spcAft>
                <a:spcPct val="0"/>
              </a:spcAft>
              <a:defRPr sz="3300"/>
            </a:lvl6pPr>
            <a:lvl7pPr marL="685800" algn="ctr" fontAlgn="base">
              <a:spcBef>
                <a:spcPct val="0"/>
              </a:spcBef>
              <a:spcAft>
                <a:spcPct val="0"/>
              </a:spcAft>
              <a:defRPr sz="3300"/>
            </a:lvl7pPr>
            <a:lvl8pPr marL="1028700" algn="ctr" fontAlgn="base">
              <a:spcBef>
                <a:spcPct val="0"/>
              </a:spcBef>
              <a:spcAft>
                <a:spcPct val="0"/>
              </a:spcAft>
              <a:defRPr sz="3300"/>
            </a:lvl8pPr>
            <a:lvl9pPr marL="1371600" algn="ctr" fontAlgn="base">
              <a:spcBef>
                <a:spcPct val="0"/>
              </a:spcBef>
              <a:spcAft>
                <a:spcPct val="0"/>
              </a:spcAft>
              <a:defRPr sz="3300"/>
            </a:lvl9pPr>
          </a:lstStyle>
          <a:p>
            <a:r>
              <a:rPr lang="en-US" sz="2000" dirty="0">
                <a:solidFill>
                  <a:srgbClr val="59595B"/>
                </a:solidFill>
              </a:rPr>
              <a:t>Scope of Content Changes</a:t>
            </a:r>
          </a:p>
        </p:txBody>
      </p:sp>
      <p:cxnSp>
        <p:nvCxnSpPr>
          <p:cNvPr id="5" name="Straight Connector 4" descr="Section divider" title="Background image"/>
          <p:cNvCxnSpPr/>
          <p:nvPr/>
        </p:nvCxnSpPr>
        <p:spPr>
          <a:xfrm>
            <a:off x="457196" y="1118891"/>
            <a:ext cx="8229600" cy="0"/>
          </a:xfrm>
          <a:prstGeom prst="line">
            <a:avLst/>
          </a:prstGeom>
          <a:ln w="19050">
            <a:solidFill>
              <a:srgbClr val="D50100"/>
            </a:solidFill>
            <a:prstDash val="solid"/>
          </a:ln>
        </p:spPr>
        <p:style>
          <a:lnRef idx="1">
            <a:schemeClr val="accent1"/>
          </a:lnRef>
          <a:fillRef idx="0">
            <a:schemeClr val="accent1"/>
          </a:fillRef>
          <a:effectRef idx="0">
            <a:schemeClr val="accent1"/>
          </a:effectRef>
          <a:fontRef idx="minor">
            <a:schemeClr val="tx1"/>
          </a:fontRef>
        </p:style>
      </p:cxnSp>
      <p:sp>
        <p:nvSpPr>
          <p:cNvPr id="6" name="Text Placeholder 2"/>
          <p:cNvSpPr txBox="1">
            <a:spLocks/>
          </p:cNvSpPr>
          <p:nvPr/>
        </p:nvSpPr>
        <p:spPr bwMode="auto">
          <a:xfrm>
            <a:off x="457200" y="1133503"/>
            <a:ext cx="3621314" cy="192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50100"/>
              </a:buClr>
              <a:buFont typeface="Wingdings" panose="05000000000000000000" pitchFamily="2" charset="2"/>
              <a:buChar char="§"/>
              <a:defRPr sz="2000" kern="1200">
                <a:solidFill>
                  <a:srgbClr val="59595B"/>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srgbClr val="050607"/>
                </a:solidFill>
              </a:rPr>
              <a:t>Edits are mostly focused on tasks and resource elements, but also include changes to functions and capability definitions</a:t>
            </a:r>
          </a:p>
          <a:p>
            <a:r>
              <a:rPr lang="en-US" sz="1800" dirty="0">
                <a:solidFill>
                  <a:srgbClr val="050607"/>
                </a:solidFill>
              </a:rPr>
              <a:t>The 15 capabilities were retained, but the title of Capability 8 was changed to </a:t>
            </a:r>
            <a:r>
              <a:rPr lang="en-US" sz="1800" b="1" dirty="0">
                <a:solidFill>
                  <a:srgbClr val="050607"/>
                </a:solidFill>
              </a:rPr>
              <a:t>Medical Countermeasure Dispensing </a:t>
            </a:r>
            <a:r>
              <a:rPr lang="en-US" sz="1800" b="1" u="sng" dirty="0">
                <a:solidFill>
                  <a:srgbClr val="050607"/>
                </a:solidFill>
              </a:rPr>
              <a:t>and Administration </a:t>
            </a:r>
            <a:r>
              <a:rPr lang="en-US" sz="1800" dirty="0">
                <a:solidFill>
                  <a:srgbClr val="050607"/>
                </a:solidFill>
              </a:rPr>
              <a:t>to account for vaccine and antitoxin </a:t>
            </a:r>
            <a:r>
              <a:rPr lang="en-US" sz="1800" dirty="0" smtClean="0">
                <a:solidFill>
                  <a:srgbClr val="050607"/>
                </a:solidFill>
              </a:rPr>
              <a:t>administration</a:t>
            </a:r>
            <a:endParaRPr lang="en-US" sz="1800" dirty="0">
              <a:solidFill>
                <a:srgbClr val="050607"/>
              </a:solidFill>
            </a:endParaRPr>
          </a:p>
        </p:txBody>
      </p:sp>
      <p:pic>
        <p:nvPicPr>
          <p:cNvPr id="7" name="Picture 6" descr="Image showing that capabilities comprise functions, which include both tasks and resource elements. The scope of changes included: minor revisions to capabilities, modest revisions to functions, and significant revisions to tasks and resource elements." title="Capability Structure"/>
          <p:cNvPicPr>
            <a:picLocks noChangeAspect="1"/>
          </p:cNvPicPr>
          <p:nvPr/>
        </p:nvPicPr>
        <p:blipFill>
          <a:blip r:embed="rId3"/>
          <a:stretch>
            <a:fillRect/>
          </a:stretch>
        </p:blipFill>
        <p:spPr>
          <a:xfrm>
            <a:off x="4078514" y="1500380"/>
            <a:ext cx="4858883" cy="2792741"/>
          </a:xfrm>
          <a:prstGeom prst="rect">
            <a:avLst/>
          </a:prstGeom>
        </p:spPr>
      </p:pic>
    </p:spTree>
    <p:extLst>
      <p:ext uri="{BB962C8B-B14F-4D97-AF65-F5344CB8AC3E}">
        <p14:creationId xmlns:p14="http://schemas.microsoft.com/office/powerpoint/2010/main" val="388797751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Capability Update Overview (Cont.)</a:t>
            </a:r>
          </a:p>
        </p:txBody>
      </p:sp>
      <p:sp>
        <p:nvSpPr>
          <p:cNvPr id="9" name="TextBox 8"/>
          <p:cNvSpPr txBox="1"/>
          <p:nvPr/>
        </p:nvSpPr>
        <p:spPr>
          <a:xfrm>
            <a:off x="457198" y="775835"/>
            <a:ext cx="8229601" cy="314553"/>
          </a:xfrm>
          <a:prstGeom prst="rect">
            <a:avLst/>
          </a:prstGeom>
        </p:spPr>
        <p:txBody>
          <a:bodyPr anchor="ctr" anchorCtr="0"/>
          <a:lstStyle>
            <a:lvl1pPr>
              <a:lnSpc>
                <a:spcPts val="2250"/>
              </a:lnSpc>
              <a:defRPr sz="2100" b="1" baseline="0">
                <a:solidFill>
                  <a:srgbClr val="0039A6"/>
                </a:solidFill>
                <a:effectLst/>
                <a:latin typeface="Calibri" pitchFamily="34" charset="0"/>
                <a:ea typeface="+mj-ea"/>
                <a:cs typeface="+mj-cs"/>
              </a:defRPr>
            </a:lvl1pPr>
            <a:lvl2pPr algn="ctr">
              <a:defRPr sz="3300"/>
            </a:lvl2pPr>
            <a:lvl3pPr algn="ctr">
              <a:defRPr sz="3300"/>
            </a:lvl3pPr>
            <a:lvl4pPr algn="ctr">
              <a:defRPr sz="3300"/>
            </a:lvl4pPr>
            <a:lvl5pPr algn="ctr">
              <a:defRPr sz="3300"/>
            </a:lvl5pPr>
            <a:lvl6pPr marL="342900" algn="ctr" fontAlgn="base">
              <a:spcBef>
                <a:spcPct val="0"/>
              </a:spcBef>
              <a:spcAft>
                <a:spcPct val="0"/>
              </a:spcAft>
              <a:defRPr sz="3300"/>
            </a:lvl6pPr>
            <a:lvl7pPr marL="685800" algn="ctr" fontAlgn="base">
              <a:spcBef>
                <a:spcPct val="0"/>
              </a:spcBef>
              <a:spcAft>
                <a:spcPct val="0"/>
              </a:spcAft>
              <a:defRPr sz="3300"/>
            </a:lvl7pPr>
            <a:lvl8pPr marL="1028700" algn="ctr" fontAlgn="base">
              <a:spcBef>
                <a:spcPct val="0"/>
              </a:spcBef>
              <a:spcAft>
                <a:spcPct val="0"/>
              </a:spcAft>
              <a:defRPr sz="3300"/>
            </a:lvl8pPr>
            <a:lvl9pPr marL="1371600" algn="ctr" fontAlgn="base">
              <a:spcBef>
                <a:spcPct val="0"/>
              </a:spcBef>
              <a:spcAft>
                <a:spcPct val="0"/>
              </a:spcAft>
              <a:defRPr sz="3300"/>
            </a:lvl9pPr>
          </a:lstStyle>
          <a:p>
            <a:r>
              <a:rPr lang="en-US" sz="2000" dirty="0">
                <a:solidFill>
                  <a:srgbClr val="59595B"/>
                </a:solidFill>
              </a:rPr>
              <a:t>Document-Level Changes</a:t>
            </a:r>
          </a:p>
        </p:txBody>
      </p:sp>
      <p:cxnSp>
        <p:nvCxnSpPr>
          <p:cNvPr id="10" name="Straight Connector 9" descr="Section divider" title="Background image"/>
          <p:cNvCxnSpPr/>
          <p:nvPr/>
        </p:nvCxnSpPr>
        <p:spPr>
          <a:xfrm>
            <a:off x="457196" y="1118891"/>
            <a:ext cx="8229600" cy="0"/>
          </a:xfrm>
          <a:prstGeom prst="line">
            <a:avLst/>
          </a:prstGeom>
          <a:ln w="19050">
            <a:solidFill>
              <a:srgbClr val="D50100"/>
            </a:solidFill>
            <a:prstDash val="solid"/>
          </a:ln>
        </p:spPr>
        <p:style>
          <a:lnRef idx="1">
            <a:schemeClr val="accent1"/>
          </a:lnRef>
          <a:fillRef idx="0">
            <a:schemeClr val="accent1"/>
          </a:fillRef>
          <a:effectRef idx="0">
            <a:schemeClr val="accent1"/>
          </a:effectRef>
          <a:fontRef idx="minor">
            <a:schemeClr val="tx1"/>
          </a:fontRef>
        </p:style>
      </p:cxnSp>
      <p:sp>
        <p:nvSpPr>
          <p:cNvPr id="11" name="Text Placeholder 2"/>
          <p:cNvSpPr txBox="1">
            <a:spLocks/>
          </p:cNvSpPr>
          <p:nvPr/>
        </p:nvSpPr>
        <p:spPr bwMode="auto">
          <a:xfrm>
            <a:off x="457200" y="1133503"/>
            <a:ext cx="8229600" cy="359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50100"/>
              </a:buClr>
              <a:buFont typeface="Wingdings" panose="05000000000000000000" pitchFamily="2" charset="2"/>
              <a:buChar char="§"/>
              <a:defRPr sz="2000" kern="1200">
                <a:solidFill>
                  <a:srgbClr val="59595B"/>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srgbClr val="050607"/>
                </a:solidFill>
              </a:rPr>
              <a:t>Updated the </a:t>
            </a:r>
            <a:r>
              <a:rPr lang="en-US" sz="1800" dirty="0" smtClean="0">
                <a:solidFill>
                  <a:srgbClr val="050607"/>
                </a:solidFill>
              </a:rPr>
              <a:t>introduction to </a:t>
            </a:r>
            <a:r>
              <a:rPr lang="en-US" sz="1800" dirty="0">
                <a:solidFill>
                  <a:srgbClr val="050607"/>
                </a:solidFill>
              </a:rPr>
              <a:t>the capabilities document</a:t>
            </a:r>
          </a:p>
          <a:p>
            <a:r>
              <a:rPr lang="en-US" sz="1800" dirty="0">
                <a:solidFill>
                  <a:srgbClr val="050607"/>
                </a:solidFill>
              </a:rPr>
              <a:t>Removed performance measures (measurement will be done with the </a:t>
            </a:r>
            <a:r>
              <a:rPr lang="en-US" sz="1800" dirty="0" smtClean="0">
                <a:solidFill>
                  <a:srgbClr val="050607"/>
                </a:solidFill>
              </a:rPr>
              <a:t>Operational Readiness Review [ORR])</a:t>
            </a:r>
            <a:endParaRPr lang="en-US" sz="1800" dirty="0">
              <a:solidFill>
                <a:srgbClr val="050607"/>
              </a:solidFill>
            </a:endParaRPr>
          </a:p>
          <a:p>
            <a:r>
              <a:rPr lang="en-US" sz="1800" dirty="0" smtClean="0">
                <a:solidFill>
                  <a:srgbClr val="050607"/>
                </a:solidFill>
              </a:rPr>
              <a:t>Reordered Resource Elements to align with task sequencing</a:t>
            </a:r>
          </a:p>
          <a:p>
            <a:r>
              <a:rPr lang="en-US" sz="1800" dirty="0">
                <a:solidFill>
                  <a:srgbClr val="050607"/>
                </a:solidFill>
              </a:rPr>
              <a:t>Used active voice to transition focus of document from planning to execution and demonstration </a:t>
            </a:r>
          </a:p>
          <a:p>
            <a:pPr lvl="1"/>
            <a:r>
              <a:rPr lang="en-US" sz="1600" dirty="0">
                <a:solidFill>
                  <a:srgbClr val="050607"/>
                </a:solidFill>
              </a:rPr>
              <a:t>Renamed “Planning” Resource Elements to “Preparedness” Resource Elements</a:t>
            </a:r>
          </a:p>
          <a:p>
            <a:pPr lvl="1"/>
            <a:r>
              <a:rPr lang="en-US" sz="1600" dirty="0">
                <a:solidFill>
                  <a:srgbClr val="050607"/>
                </a:solidFill>
              </a:rPr>
              <a:t>Communicate “Procedures in place…”, rather than “Written Plans should include…”</a:t>
            </a:r>
          </a:p>
          <a:p>
            <a:r>
              <a:rPr lang="en-US" sz="1800" dirty="0">
                <a:solidFill>
                  <a:srgbClr val="050607"/>
                </a:solidFill>
              </a:rPr>
              <a:t>Updated considerations for tribal populations, at-risk populations, environmental health, and pandemic influenza throughout each capability</a:t>
            </a:r>
          </a:p>
          <a:p>
            <a:endParaRPr lang="en-US" sz="1800" dirty="0" smtClean="0">
              <a:solidFill>
                <a:srgbClr val="050607"/>
              </a:solidFill>
            </a:endParaRPr>
          </a:p>
        </p:txBody>
      </p:sp>
    </p:spTree>
    <p:extLst>
      <p:ext uri="{BB962C8B-B14F-4D97-AF65-F5344CB8AC3E}">
        <p14:creationId xmlns:p14="http://schemas.microsoft.com/office/powerpoint/2010/main" val="161811766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has Not Changed</a:t>
            </a:r>
            <a:endParaRPr lang="en-US" dirty="0"/>
          </a:p>
        </p:txBody>
      </p:sp>
      <p:sp>
        <p:nvSpPr>
          <p:cNvPr id="11" name="Text Placeholder 2"/>
          <p:cNvSpPr txBox="1">
            <a:spLocks/>
          </p:cNvSpPr>
          <p:nvPr/>
        </p:nvSpPr>
        <p:spPr bwMode="auto">
          <a:xfrm>
            <a:off x="457200" y="789272"/>
            <a:ext cx="8229600" cy="394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50100"/>
              </a:buClr>
              <a:buFont typeface="Wingdings" panose="05000000000000000000" pitchFamily="2" charset="2"/>
              <a:buChar char="§"/>
              <a:defRPr sz="2000" kern="1200">
                <a:solidFill>
                  <a:srgbClr val="59595B"/>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srgbClr val="050607"/>
                </a:solidFill>
              </a:rPr>
              <a:t>15 original capabilities and their original structure were retained </a:t>
            </a:r>
          </a:p>
          <a:p>
            <a:r>
              <a:rPr lang="en-US" sz="1800" dirty="0">
                <a:solidFill>
                  <a:srgbClr val="050607"/>
                </a:solidFill>
              </a:rPr>
              <a:t>Tier 1 capabilities maintained their Tier 1 categorization</a:t>
            </a:r>
          </a:p>
          <a:p>
            <a:r>
              <a:rPr lang="en-US" sz="1800" dirty="0">
                <a:solidFill>
                  <a:srgbClr val="050607"/>
                </a:solidFill>
              </a:rPr>
              <a:t>Capabilities remained aligned to the original 6 domains:</a:t>
            </a:r>
          </a:p>
          <a:p>
            <a:pPr marL="800100" lvl="1" indent="-342900">
              <a:buFont typeface="+mj-lt"/>
              <a:buAutoNum type="arabicPeriod"/>
            </a:pPr>
            <a:r>
              <a:rPr lang="en-US" sz="1600" dirty="0" smtClean="0">
                <a:solidFill>
                  <a:srgbClr val="050607"/>
                </a:solidFill>
              </a:rPr>
              <a:t>Community </a:t>
            </a:r>
            <a:r>
              <a:rPr lang="en-US" sz="1600" dirty="0">
                <a:solidFill>
                  <a:srgbClr val="050607"/>
                </a:solidFill>
              </a:rPr>
              <a:t>Resilience </a:t>
            </a:r>
          </a:p>
          <a:p>
            <a:pPr marL="800100" lvl="1" indent="-342900">
              <a:buFont typeface="+mj-lt"/>
              <a:buAutoNum type="arabicPeriod"/>
            </a:pPr>
            <a:r>
              <a:rPr lang="en-US" sz="1600" dirty="0">
                <a:solidFill>
                  <a:srgbClr val="050607"/>
                </a:solidFill>
              </a:rPr>
              <a:t>Incident </a:t>
            </a:r>
            <a:r>
              <a:rPr lang="en-US" sz="1600" dirty="0" smtClean="0">
                <a:solidFill>
                  <a:srgbClr val="050607"/>
                </a:solidFill>
              </a:rPr>
              <a:t>Management</a:t>
            </a:r>
          </a:p>
          <a:p>
            <a:pPr marL="800100" lvl="1" indent="-342900">
              <a:buFont typeface="+mj-lt"/>
              <a:buAutoNum type="arabicPeriod"/>
            </a:pPr>
            <a:r>
              <a:rPr lang="en-US" sz="1600" dirty="0" smtClean="0">
                <a:solidFill>
                  <a:srgbClr val="050607"/>
                </a:solidFill>
              </a:rPr>
              <a:t>Information Management</a:t>
            </a:r>
            <a:endParaRPr lang="en-US" sz="1600" dirty="0">
              <a:solidFill>
                <a:srgbClr val="050607"/>
              </a:solidFill>
            </a:endParaRPr>
          </a:p>
          <a:p>
            <a:pPr marL="800100" lvl="1" indent="-342900">
              <a:buFont typeface="+mj-lt"/>
              <a:buAutoNum type="arabicPeriod"/>
            </a:pPr>
            <a:r>
              <a:rPr lang="en-US" sz="1600" dirty="0" smtClean="0">
                <a:solidFill>
                  <a:srgbClr val="050607"/>
                </a:solidFill>
              </a:rPr>
              <a:t>Countermeasures </a:t>
            </a:r>
            <a:r>
              <a:rPr lang="en-US" sz="1600" dirty="0">
                <a:solidFill>
                  <a:srgbClr val="050607"/>
                </a:solidFill>
              </a:rPr>
              <a:t>and Mitigation</a:t>
            </a:r>
          </a:p>
          <a:p>
            <a:pPr marL="800100" lvl="1" indent="-342900">
              <a:buFont typeface="+mj-lt"/>
              <a:buAutoNum type="arabicPeriod"/>
            </a:pPr>
            <a:r>
              <a:rPr lang="en-US" sz="1600" dirty="0" smtClean="0">
                <a:solidFill>
                  <a:srgbClr val="050607"/>
                </a:solidFill>
              </a:rPr>
              <a:t>Surge Management</a:t>
            </a:r>
          </a:p>
          <a:p>
            <a:pPr marL="800100" lvl="1" indent="-342900">
              <a:buFont typeface="+mj-lt"/>
              <a:buAutoNum type="arabicPeriod"/>
            </a:pPr>
            <a:r>
              <a:rPr lang="en-US" sz="1600" dirty="0" err="1" smtClean="0">
                <a:solidFill>
                  <a:srgbClr val="050607"/>
                </a:solidFill>
              </a:rPr>
              <a:t>Biosurveillance</a:t>
            </a:r>
            <a:endParaRPr lang="en-US" sz="1600" dirty="0">
              <a:solidFill>
                <a:srgbClr val="050607"/>
              </a:solidFill>
            </a:endParaRPr>
          </a:p>
          <a:p>
            <a:r>
              <a:rPr lang="en-US" sz="1800" dirty="0">
                <a:solidFill>
                  <a:srgbClr val="050607"/>
                </a:solidFill>
              </a:rPr>
              <a:t>Capabilities are informed by current preparedness guidance, science, practice, and subject matter expert input </a:t>
            </a:r>
          </a:p>
          <a:p>
            <a:r>
              <a:rPr lang="en-US" sz="1800" dirty="0">
                <a:solidFill>
                  <a:srgbClr val="050607"/>
                </a:solidFill>
              </a:rPr>
              <a:t>Capabilities will support “everyday use” – </a:t>
            </a:r>
            <a:r>
              <a:rPr lang="en-US" sz="1800" dirty="0" smtClean="0">
                <a:solidFill>
                  <a:srgbClr val="050607"/>
                </a:solidFill>
              </a:rPr>
              <a:t>sustainability</a:t>
            </a:r>
            <a:endParaRPr lang="en-US" sz="1800" dirty="0">
              <a:solidFill>
                <a:srgbClr val="050607"/>
              </a:solidFill>
            </a:endParaRPr>
          </a:p>
        </p:txBody>
      </p:sp>
    </p:spTree>
    <p:extLst>
      <p:ext uri="{BB962C8B-B14F-4D97-AF65-F5344CB8AC3E}">
        <p14:creationId xmlns:p14="http://schemas.microsoft.com/office/powerpoint/2010/main" val="86813453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Alignment with Other Standards</a:t>
            </a:r>
          </a:p>
        </p:txBody>
      </p:sp>
      <p:sp>
        <p:nvSpPr>
          <p:cNvPr id="15" name="Text Placeholder 2"/>
          <p:cNvSpPr txBox="1">
            <a:spLocks/>
          </p:cNvSpPr>
          <p:nvPr/>
        </p:nvSpPr>
        <p:spPr bwMode="auto">
          <a:xfrm>
            <a:off x="457200" y="671412"/>
            <a:ext cx="8229600" cy="533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D50100"/>
              </a:buClr>
              <a:buFont typeface="Wingdings" panose="05000000000000000000" pitchFamily="2" charset="2"/>
              <a:buChar char="§"/>
              <a:defRPr sz="2000" kern="1200">
                <a:solidFill>
                  <a:srgbClr val="59595B"/>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600" i="1" dirty="0">
                <a:solidFill>
                  <a:srgbClr val="050607"/>
                </a:solidFill>
              </a:rPr>
              <a:t>The updated capabilities continue to align well with related emergency preparedness and response program </a:t>
            </a:r>
            <a:r>
              <a:rPr lang="en-US" sz="1600" i="1" dirty="0" smtClean="0">
                <a:solidFill>
                  <a:srgbClr val="050607"/>
                </a:solidFill>
              </a:rPr>
              <a:t>standards</a:t>
            </a:r>
            <a:endParaRPr lang="en-US" sz="1600" i="1" dirty="0">
              <a:solidFill>
                <a:srgbClr val="050607"/>
              </a:solidFill>
            </a:endParaRPr>
          </a:p>
        </p:txBody>
      </p:sp>
      <p:sp>
        <p:nvSpPr>
          <p:cNvPr id="9" name="TextBox 8"/>
          <p:cNvSpPr txBox="1"/>
          <p:nvPr/>
        </p:nvSpPr>
        <p:spPr>
          <a:xfrm>
            <a:off x="457198" y="1375994"/>
            <a:ext cx="8229601" cy="314553"/>
          </a:xfrm>
          <a:prstGeom prst="rect">
            <a:avLst/>
          </a:prstGeom>
        </p:spPr>
        <p:txBody>
          <a:bodyPr anchor="ctr" anchorCtr="0"/>
          <a:lstStyle>
            <a:lvl1pPr>
              <a:lnSpc>
                <a:spcPts val="2250"/>
              </a:lnSpc>
              <a:defRPr sz="2100" b="1" baseline="0">
                <a:solidFill>
                  <a:srgbClr val="0039A6"/>
                </a:solidFill>
                <a:effectLst/>
                <a:latin typeface="Calibri" pitchFamily="34" charset="0"/>
                <a:ea typeface="+mj-ea"/>
                <a:cs typeface="+mj-cs"/>
              </a:defRPr>
            </a:lvl1pPr>
            <a:lvl2pPr algn="ctr">
              <a:defRPr sz="3300"/>
            </a:lvl2pPr>
            <a:lvl3pPr algn="ctr">
              <a:defRPr sz="3300"/>
            </a:lvl3pPr>
            <a:lvl4pPr algn="ctr">
              <a:defRPr sz="3300"/>
            </a:lvl4pPr>
            <a:lvl5pPr algn="ctr">
              <a:defRPr sz="3300"/>
            </a:lvl5pPr>
            <a:lvl6pPr marL="342900" algn="ctr" fontAlgn="base">
              <a:spcBef>
                <a:spcPct val="0"/>
              </a:spcBef>
              <a:spcAft>
                <a:spcPct val="0"/>
              </a:spcAft>
              <a:defRPr sz="3300"/>
            </a:lvl6pPr>
            <a:lvl7pPr marL="685800" algn="ctr" fontAlgn="base">
              <a:spcBef>
                <a:spcPct val="0"/>
              </a:spcBef>
              <a:spcAft>
                <a:spcPct val="0"/>
              </a:spcAft>
              <a:defRPr sz="3300"/>
            </a:lvl7pPr>
            <a:lvl8pPr marL="1028700" algn="ctr" fontAlgn="base">
              <a:spcBef>
                <a:spcPct val="0"/>
              </a:spcBef>
              <a:spcAft>
                <a:spcPct val="0"/>
              </a:spcAft>
              <a:defRPr sz="3300"/>
            </a:lvl8pPr>
            <a:lvl9pPr marL="1371600" algn="ctr" fontAlgn="base">
              <a:spcBef>
                <a:spcPct val="0"/>
              </a:spcBef>
              <a:spcAft>
                <a:spcPct val="0"/>
              </a:spcAft>
              <a:defRPr sz="3300"/>
            </a:lvl9pPr>
          </a:lstStyle>
          <a:p>
            <a:r>
              <a:rPr lang="en-US" sz="1800" dirty="0">
                <a:solidFill>
                  <a:srgbClr val="59595B"/>
                </a:solidFill>
              </a:rPr>
              <a:t>FEMA Core Capabilities</a:t>
            </a:r>
          </a:p>
        </p:txBody>
      </p:sp>
      <p:cxnSp>
        <p:nvCxnSpPr>
          <p:cNvPr id="10" name="Straight Connector 9" descr="Section divider" title="Background image"/>
          <p:cNvCxnSpPr/>
          <p:nvPr/>
        </p:nvCxnSpPr>
        <p:spPr>
          <a:xfrm>
            <a:off x="457196" y="1675507"/>
            <a:ext cx="8229600" cy="0"/>
          </a:xfrm>
          <a:prstGeom prst="line">
            <a:avLst/>
          </a:prstGeom>
          <a:ln w="19050">
            <a:solidFill>
              <a:srgbClr val="D50100"/>
            </a:solidFill>
            <a:prstDash val="solid"/>
          </a:ln>
        </p:spPr>
        <p:style>
          <a:lnRef idx="1">
            <a:schemeClr val="accent1"/>
          </a:lnRef>
          <a:fillRef idx="0">
            <a:schemeClr val="accent1"/>
          </a:fillRef>
          <a:effectRef idx="0">
            <a:schemeClr val="accent1"/>
          </a:effectRef>
          <a:fontRef idx="minor">
            <a:schemeClr val="tx1"/>
          </a:fontRef>
        </p:style>
      </p:cxnSp>
      <p:sp>
        <p:nvSpPr>
          <p:cNvPr id="11" name="Text Placeholder 2"/>
          <p:cNvSpPr txBox="1">
            <a:spLocks/>
          </p:cNvSpPr>
          <p:nvPr/>
        </p:nvSpPr>
        <p:spPr bwMode="auto">
          <a:xfrm>
            <a:off x="457200" y="1702819"/>
            <a:ext cx="8229600" cy="128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50100"/>
              </a:buClr>
              <a:buFont typeface="Wingdings" panose="05000000000000000000" pitchFamily="2" charset="2"/>
              <a:buChar char="§"/>
              <a:defRPr sz="2000" kern="1200">
                <a:solidFill>
                  <a:srgbClr val="59595B"/>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800" dirty="0">
                <a:solidFill>
                  <a:srgbClr val="050607"/>
                </a:solidFill>
              </a:rPr>
              <a:t>The </a:t>
            </a:r>
            <a:r>
              <a:rPr lang="en-US" sz="1800" i="1" dirty="0">
                <a:solidFill>
                  <a:srgbClr val="050607"/>
                </a:solidFill>
              </a:rPr>
              <a:t>Public Health Emergency Preparedness and Response Capabilities </a:t>
            </a:r>
            <a:r>
              <a:rPr lang="en-US" sz="1800" dirty="0">
                <a:solidFill>
                  <a:srgbClr val="050607"/>
                </a:solidFill>
              </a:rPr>
              <a:t>operationalize the public health components of FEMA’s 32 core capabilities</a:t>
            </a:r>
          </a:p>
          <a:p>
            <a:pPr>
              <a:spcBef>
                <a:spcPts val="0"/>
              </a:spcBef>
            </a:pPr>
            <a:r>
              <a:rPr lang="en-US" sz="1800" dirty="0">
                <a:solidFill>
                  <a:srgbClr val="050607"/>
                </a:solidFill>
              </a:rPr>
              <a:t>Interdisciplinary coordination between public health, health care, and emergency management is critical to effective emergency preparedness and </a:t>
            </a:r>
            <a:r>
              <a:rPr lang="en-US" sz="1800" dirty="0" smtClean="0">
                <a:solidFill>
                  <a:srgbClr val="050607"/>
                </a:solidFill>
              </a:rPr>
              <a:t>response</a:t>
            </a:r>
            <a:endParaRPr lang="en-US" sz="1800" dirty="0">
              <a:solidFill>
                <a:srgbClr val="050607"/>
              </a:solidFill>
            </a:endParaRPr>
          </a:p>
        </p:txBody>
      </p:sp>
      <p:sp>
        <p:nvSpPr>
          <p:cNvPr id="6" name="TextBox 5"/>
          <p:cNvSpPr txBox="1"/>
          <p:nvPr/>
        </p:nvSpPr>
        <p:spPr>
          <a:xfrm>
            <a:off x="457198" y="3126708"/>
            <a:ext cx="8229601" cy="314553"/>
          </a:xfrm>
          <a:prstGeom prst="rect">
            <a:avLst/>
          </a:prstGeom>
        </p:spPr>
        <p:txBody>
          <a:bodyPr anchor="ctr" anchorCtr="0"/>
          <a:lstStyle>
            <a:lvl1pPr>
              <a:lnSpc>
                <a:spcPts val="2250"/>
              </a:lnSpc>
              <a:defRPr sz="2100" b="1" baseline="0">
                <a:solidFill>
                  <a:srgbClr val="0039A6"/>
                </a:solidFill>
                <a:effectLst/>
                <a:latin typeface="Calibri" pitchFamily="34" charset="0"/>
                <a:ea typeface="+mj-ea"/>
                <a:cs typeface="+mj-cs"/>
              </a:defRPr>
            </a:lvl1pPr>
            <a:lvl2pPr algn="ctr">
              <a:defRPr sz="3300"/>
            </a:lvl2pPr>
            <a:lvl3pPr algn="ctr">
              <a:defRPr sz="3300"/>
            </a:lvl3pPr>
            <a:lvl4pPr algn="ctr">
              <a:defRPr sz="3300"/>
            </a:lvl4pPr>
            <a:lvl5pPr algn="ctr">
              <a:defRPr sz="3300"/>
            </a:lvl5pPr>
            <a:lvl6pPr marL="342900" algn="ctr" fontAlgn="base">
              <a:spcBef>
                <a:spcPct val="0"/>
              </a:spcBef>
              <a:spcAft>
                <a:spcPct val="0"/>
              </a:spcAft>
              <a:defRPr sz="3300"/>
            </a:lvl6pPr>
            <a:lvl7pPr marL="685800" algn="ctr" fontAlgn="base">
              <a:spcBef>
                <a:spcPct val="0"/>
              </a:spcBef>
              <a:spcAft>
                <a:spcPct val="0"/>
              </a:spcAft>
              <a:defRPr sz="3300"/>
            </a:lvl7pPr>
            <a:lvl8pPr marL="1028700" algn="ctr" fontAlgn="base">
              <a:spcBef>
                <a:spcPct val="0"/>
              </a:spcBef>
              <a:spcAft>
                <a:spcPct val="0"/>
              </a:spcAft>
              <a:defRPr sz="3300"/>
            </a:lvl8pPr>
            <a:lvl9pPr marL="1371600" algn="ctr" fontAlgn="base">
              <a:spcBef>
                <a:spcPct val="0"/>
              </a:spcBef>
              <a:spcAft>
                <a:spcPct val="0"/>
              </a:spcAft>
              <a:defRPr sz="3300"/>
            </a:lvl9pPr>
          </a:lstStyle>
          <a:p>
            <a:r>
              <a:rPr lang="en-US" sz="1800" dirty="0">
                <a:solidFill>
                  <a:srgbClr val="59595B"/>
                </a:solidFill>
              </a:rPr>
              <a:t>Public Health Accreditation Board (PHAB)</a:t>
            </a:r>
          </a:p>
        </p:txBody>
      </p:sp>
      <p:cxnSp>
        <p:nvCxnSpPr>
          <p:cNvPr id="7" name="Straight Connector 6" descr="Section divider" title="Background image"/>
          <p:cNvCxnSpPr/>
          <p:nvPr/>
        </p:nvCxnSpPr>
        <p:spPr>
          <a:xfrm>
            <a:off x="457196" y="3426221"/>
            <a:ext cx="8229600" cy="0"/>
          </a:xfrm>
          <a:prstGeom prst="line">
            <a:avLst/>
          </a:prstGeom>
          <a:ln w="19050">
            <a:solidFill>
              <a:srgbClr val="D50100"/>
            </a:solidFill>
            <a:prstDash val="solid"/>
          </a:ln>
        </p:spPr>
        <p:style>
          <a:lnRef idx="1">
            <a:schemeClr val="accent1"/>
          </a:lnRef>
          <a:fillRef idx="0">
            <a:schemeClr val="accent1"/>
          </a:fillRef>
          <a:effectRef idx="0">
            <a:schemeClr val="accent1"/>
          </a:effectRef>
          <a:fontRef idx="minor">
            <a:schemeClr val="tx1"/>
          </a:fontRef>
        </p:style>
      </p:cxnSp>
      <p:sp>
        <p:nvSpPr>
          <p:cNvPr id="8" name="Text Placeholder 2"/>
          <p:cNvSpPr txBox="1">
            <a:spLocks/>
          </p:cNvSpPr>
          <p:nvPr/>
        </p:nvSpPr>
        <p:spPr bwMode="auto">
          <a:xfrm>
            <a:off x="457200" y="3453533"/>
            <a:ext cx="8229600" cy="128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50100"/>
              </a:buClr>
              <a:buFont typeface="Wingdings" panose="05000000000000000000" pitchFamily="2" charset="2"/>
              <a:buChar char="§"/>
              <a:defRPr sz="2000" kern="1200">
                <a:solidFill>
                  <a:srgbClr val="59595B"/>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800" dirty="0">
                <a:solidFill>
                  <a:srgbClr val="050607"/>
                </a:solidFill>
              </a:rPr>
              <a:t>The c</a:t>
            </a:r>
            <a:r>
              <a:rPr lang="en-US" sz="1800" dirty="0" smtClean="0">
                <a:solidFill>
                  <a:srgbClr val="050607"/>
                </a:solidFill>
              </a:rPr>
              <a:t>apability standards </a:t>
            </a:r>
            <a:r>
              <a:rPr lang="en-US" sz="1800" dirty="0">
                <a:solidFill>
                  <a:srgbClr val="050607"/>
                </a:solidFill>
              </a:rPr>
              <a:t>support PHAB accreditation efforts as the two have been developed with input and consideration for each other</a:t>
            </a:r>
          </a:p>
          <a:p>
            <a:pPr>
              <a:spcBef>
                <a:spcPts val="0"/>
              </a:spcBef>
            </a:pPr>
            <a:r>
              <a:rPr lang="en-US" sz="1800" dirty="0">
                <a:solidFill>
                  <a:srgbClr val="050607"/>
                </a:solidFill>
              </a:rPr>
              <a:t>Guidance on how PHAB and </a:t>
            </a:r>
            <a:r>
              <a:rPr lang="en-US" sz="1800" dirty="0" smtClean="0">
                <a:solidFill>
                  <a:srgbClr val="050607"/>
                </a:solidFill>
              </a:rPr>
              <a:t>capability standards </a:t>
            </a:r>
            <a:r>
              <a:rPr lang="en-US" sz="1800" dirty="0">
                <a:solidFill>
                  <a:srgbClr val="050607"/>
                </a:solidFill>
              </a:rPr>
              <a:t>align has been developed to support state, local, and territorial program planning and accreditation </a:t>
            </a:r>
            <a:r>
              <a:rPr lang="en-US" sz="1800" dirty="0" smtClean="0">
                <a:solidFill>
                  <a:srgbClr val="050607"/>
                </a:solidFill>
              </a:rPr>
              <a:t>efforts</a:t>
            </a:r>
            <a:endParaRPr lang="en-US" sz="1800" dirty="0">
              <a:solidFill>
                <a:srgbClr val="050607"/>
              </a:solidFill>
            </a:endParaRPr>
          </a:p>
        </p:txBody>
      </p:sp>
    </p:spTree>
    <p:extLst>
      <p:ext uri="{BB962C8B-B14F-4D97-AF65-F5344CB8AC3E}">
        <p14:creationId xmlns:p14="http://schemas.microsoft.com/office/powerpoint/2010/main" val="292435167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Alignment with Other </a:t>
            </a:r>
            <a:r>
              <a:rPr lang="en-US" dirty="0" smtClean="0"/>
              <a:t>Standards (Cont.)</a:t>
            </a:r>
            <a:endParaRPr lang="en-US" dirty="0"/>
          </a:p>
        </p:txBody>
      </p:sp>
      <p:sp>
        <p:nvSpPr>
          <p:cNvPr id="15" name="Text Placeholder 2"/>
          <p:cNvSpPr txBox="1">
            <a:spLocks/>
          </p:cNvSpPr>
          <p:nvPr/>
        </p:nvSpPr>
        <p:spPr bwMode="auto">
          <a:xfrm>
            <a:off x="457200" y="671412"/>
            <a:ext cx="8229600" cy="533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D50100"/>
              </a:buClr>
              <a:buFont typeface="Wingdings" panose="05000000000000000000" pitchFamily="2" charset="2"/>
              <a:buChar char="§"/>
              <a:defRPr sz="2000" kern="1200">
                <a:solidFill>
                  <a:srgbClr val="59595B"/>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600" i="1" dirty="0">
                <a:solidFill>
                  <a:srgbClr val="050607"/>
                </a:solidFill>
              </a:rPr>
              <a:t>The updated capabilities continue to align well with related emergency preparedness and response program </a:t>
            </a:r>
            <a:r>
              <a:rPr lang="en-US" sz="1600" i="1" dirty="0" smtClean="0">
                <a:solidFill>
                  <a:srgbClr val="050607"/>
                </a:solidFill>
              </a:rPr>
              <a:t>standards</a:t>
            </a:r>
            <a:endParaRPr lang="en-US" sz="1600" i="1" dirty="0">
              <a:solidFill>
                <a:srgbClr val="050607"/>
              </a:solidFill>
            </a:endParaRPr>
          </a:p>
        </p:txBody>
      </p:sp>
      <p:sp>
        <p:nvSpPr>
          <p:cNvPr id="12" name="TextBox 11"/>
          <p:cNvSpPr txBox="1"/>
          <p:nvPr/>
        </p:nvSpPr>
        <p:spPr>
          <a:xfrm>
            <a:off x="457198" y="1439630"/>
            <a:ext cx="8229601" cy="314553"/>
          </a:xfrm>
          <a:prstGeom prst="rect">
            <a:avLst/>
          </a:prstGeom>
        </p:spPr>
        <p:txBody>
          <a:bodyPr anchor="ctr" anchorCtr="0"/>
          <a:lstStyle>
            <a:lvl1pPr>
              <a:lnSpc>
                <a:spcPts val="2250"/>
              </a:lnSpc>
              <a:defRPr sz="2100" b="1" baseline="0">
                <a:solidFill>
                  <a:srgbClr val="0039A6"/>
                </a:solidFill>
                <a:effectLst/>
                <a:latin typeface="Calibri" pitchFamily="34" charset="0"/>
                <a:ea typeface="+mj-ea"/>
                <a:cs typeface="+mj-cs"/>
              </a:defRPr>
            </a:lvl1pPr>
            <a:lvl2pPr algn="ctr">
              <a:defRPr sz="3300"/>
            </a:lvl2pPr>
            <a:lvl3pPr algn="ctr">
              <a:defRPr sz="3300"/>
            </a:lvl3pPr>
            <a:lvl4pPr algn="ctr">
              <a:defRPr sz="3300"/>
            </a:lvl4pPr>
            <a:lvl5pPr algn="ctr">
              <a:defRPr sz="3300"/>
            </a:lvl5pPr>
            <a:lvl6pPr marL="342900" algn="ctr" fontAlgn="base">
              <a:spcBef>
                <a:spcPct val="0"/>
              </a:spcBef>
              <a:spcAft>
                <a:spcPct val="0"/>
              </a:spcAft>
              <a:defRPr sz="3300"/>
            </a:lvl6pPr>
            <a:lvl7pPr marL="685800" algn="ctr" fontAlgn="base">
              <a:spcBef>
                <a:spcPct val="0"/>
              </a:spcBef>
              <a:spcAft>
                <a:spcPct val="0"/>
              </a:spcAft>
              <a:defRPr sz="3300"/>
            </a:lvl7pPr>
            <a:lvl8pPr marL="1028700" algn="ctr" fontAlgn="base">
              <a:spcBef>
                <a:spcPct val="0"/>
              </a:spcBef>
              <a:spcAft>
                <a:spcPct val="0"/>
              </a:spcAft>
              <a:defRPr sz="3300"/>
            </a:lvl8pPr>
            <a:lvl9pPr marL="1371600" algn="ctr" fontAlgn="base">
              <a:spcBef>
                <a:spcPct val="0"/>
              </a:spcBef>
              <a:spcAft>
                <a:spcPct val="0"/>
              </a:spcAft>
              <a:defRPr sz="3300"/>
            </a:lvl9pPr>
          </a:lstStyle>
          <a:p>
            <a:r>
              <a:rPr lang="en-US" sz="1800" dirty="0">
                <a:solidFill>
                  <a:srgbClr val="59595B"/>
                </a:solidFill>
              </a:rPr>
              <a:t>NACCHO Project Public Health Ready (PPHR)</a:t>
            </a:r>
          </a:p>
        </p:txBody>
      </p:sp>
      <p:cxnSp>
        <p:nvCxnSpPr>
          <p:cNvPr id="13" name="Straight Connector 12" descr="Section divider" title="Background image"/>
          <p:cNvCxnSpPr/>
          <p:nvPr/>
        </p:nvCxnSpPr>
        <p:spPr>
          <a:xfrm>
            <a:off x="457196" y="1739143"/>
            <a:ext cx="8229600" cy="0"/>
          </a:xfrm>
          <a:prstGeom prst="line">
            <a:avLst/>
          </a:prstGeom>
          <a:ln w="19050">
            <a:solidFill>
              <a:srgbClr val="D50100"/>
            </a:solidFill>
            <a:prstDash val="solid"/>
          </a:ln>
        </p:spPr>
        <p:style>
          <a:lnRef idx="1">
            <a:schemeClr val="accent1"/>
          </a:lnRef>
          <a:fillRef idx="0">
            <a:schemeClr val="accent1"/>
          </a:fillRef>
          <a:effectRef idx="0">
            <a:schemeClr val="accent1"/>
          </a:effectRef>
          <a:fontRef idx="minor">
            <a:schemeClr val="tx1"/>
          </a:fontRef>
        </p:style>
      </p:cxnSp>
      <p:sp>
        <p:nvSpPr>
          <p:cNvPr id="14" name="Text Placeholder 2"/>
          <p:cNvSpPr txBox="1">
            <a:spLocks/>
          </p:cNvSpPr>
          <p:nvPr/>
        </p:nvSpPr>
        <p:spPr bwMode="auto">
          <a:xfrm>
            <a:off x="457200" y="1753755"/>
            <a:ext cx="8229600" cy="790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50100"/>
              </a:buClr>
              <a:buFont typeface="Wingdings" panose="05000000000000000000" pitchFamily="2" charset="2"/>
              <a:buChar char="§"/>
              <a:defRPr sz="2000" kern="1200">
                <a:solidFill>
                  <a:srgbClr val="59595B"/>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800" dirty="0">
                <a:solidFill>
                  <a:srgbClr val="050607"/>
                </a:solidFill>
              </a:rPr>
              <a:t>There is a strong connection between the </a:t>
            </a:r>
            <a:r>
              <a:rPr lang="en-US" sz="1800" dirty="0" smtClean="0">
                <a:solidFill>
                  <a:srgbClr val="050607"/>
                </a:solidFill>
              </a:rPr>
              <a:t>capability standards </a:t>
            </a:r>
            <a:r>
              <a:rPr lang="en-US" sz="1800" dirty="0">
                <a:solidFill>
                  <a:srgbClr val="050607"/>
                </a:solidFill>
              </a:rPr>
              <a:t>and PPHR criteria</a:t>
            </a:r>
          </a:p>
          <a:p>
            <a:pPr>
              <a:spcBef>
                <a:spcPts val="0"/>
              </a:spcBef>
            </a:pPr>
            <a:r>
              <a:rPr lang="en-US" sz="1800" dirty="0">
                <a:solidFill>
                  <a:srgbClr val="050607"/>
                </a:solidFill>
              </a:rPr>
              <a:t>Both programs are focused on establishing and promoting national standards for local public health preparedness and all-hazards </a:t>
            </a:r>
            <a:r>
              <a:rPr lang="en-US" sz="1800" dirty="0" smtClean="0">
                <a:solidFill>
                  <a:srgbClr val="050607"/>
                </a:solidFill>
              </a:rPr>
              <a:t>preparedness</a:t>
            </a:r>
            <a:endParaRPr lang="en-US" sz="1800" dirty="0">
              <a:solidFill>
                <a:srgbClr val="050607"/>
              </a:solidFill>
            </a:endParaRPr>
          </a:p>
        </p:txBody>
      </p:sp>
      <p:pic>
        <p:nvPicPr>
          <p:cNvPr id="3" name="Picture 2"/>
          <p:cNvPicPr>
            <a:picLocks noChangeAspect="1"/>
          </p:cNvPicPr>
          <p:nvPr/>
        </p:nvPicPr>
        <p:blipFill>
          <a:blip r:embed="rId3"/>
          <a:stretch>
            <a:fillRect/>
          </a:stretch>
        </p:blipFill>
        <p:spPr>
          <a:xfrm>
            <a:off x="7052650" y="3865829"/>
            <a:ext cx="1634146" cy="82386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3199" y="4119327"/>
            <a:ext cx="1905000" cy="937939"/>
          </a:xfrm>
          <a:prstGeom prst="rect">
            <a:avLst/>
          </a:prstGeom>
        </p:spPr>
      </p:pic>
    </p:spTree>
    <p:extLst>
      <p:ext uri="{BB962C8B-B14F-4D97-AF65-F5344CB8AC3E}">
        <p14:creationId xmlns:p14="http://schemas.microsoft.com/office/powerpoint/2010/main" val="106474284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Suggested Resources to Support the Capability Standards</a:t>
            </a:r>
          </a:p>
        </p:txBody>
      </p:sp>
      <p:sp>
        <p:nvSpPr>
          <p:cNvPr id="3" name="Text Placeholder 2"/>
          <p:cNvSpPr>
            <a:spLocks noGrp="1"/>
          </p:cNvSpPr>
          <p:nvPr>
            <p:ph type="body" sz="quarter" idx="10"/>
          </p:nvPr>
        </p:nvSpPr>
        <p:spPr/>
        <p:txBody>
          <a:bodyPr/>
          <a:lstStyle/>
          <a:p>
            <a:r>
              <a:rPr lang="en-US" dirty="0" smtClean="0">
                <a:solidFill>
                  <a:srgbClr val="050607"/>
                </a:solidFill>
              </a:rPr>
              <a:t>Added nationally recognized guidance, trainings, and tools to suggested resources</a:t>
            </a:r>
          </a:p>
          <a:p>
            <a:r>
              <a:rPr lang="en-US" dirty="0" smtClean="0">
                <a:solidFill>
                  <a:srgbClr val="050607"/>
                </a:solidFill>
              </a:rPr>
              <a:t>Updated and expanded the list of suggested resources and used them to inform capabilities content </a:t>
            </a:r>
            <a:endParaRPr lang="en-US" dirty="0">
              <a:solidFill>
                <a:srgbClr val="050607"/>
              </a:solidFill>
            </a:endParaRPr>
          </a:p>
          <a:p>
            <a:r>
              <a:rPr lang="en-US" dirty="0" smtClean="0">
                <a:solidFill>
                  <a:srgbClr val="050607"/>
                </a:solidFill>
              </a:rPr>
              <a:t>Migrated suggested resources to CDC’s Online Technical Resource and Assistance Center (On-TRAC) </a:t>
            </a:r>
            <a:r>
              <a:rPr lang="en-US" dirty="0">
                <a:solidFill>
                  <a:srgbClr val="050607"/>
                </a:solidFill>
              </a:rPr>
              <a:t>(</a:t>
            </a:r>
            <a:r>
              <a:rPr lang="en-US" dirty="0">
                <a:solidFill>
                  <a:srgbClr val="050607"/>
                </a:solidFill>
                <a:hlinkClick r:id="rId3" tooltip="Link to On-TRAC Resource Portal"/>
              </a:rPr>
              <a:t>https</a:t>
            </a:r>
            <a:r>
              <a:rPr lang="en-US" dirty="0" smtClean="0">
                <a:solidFill>
                  <a:srgbClr val="050607"/>
                </a:solidFill>
                <a:hlinkClick r:id="rId3" tooltip="Link to On-TRAC Resource Portal"/>
              </a:rPr>
              <a:t>://ontrac.cdc.gov</a:t>
            </a:r>
            <a:r>
              <a:rPr lang="en-US" dirty="0">
                <a:solidFill>
                  <a:srgbClr val="050607"/>
                </a:solidFill>
              </a:rPr>
              <a:t>)</a:t>
            </a:r>
            <a:r>
              <a:rPr lang="en-US" dirty="0" smtClean="0">
                <a:solidFill>
                  <a:srgbClr val="050607"/>
                </a:solidFill>
              </a:rPr>
              <a:t> and CDC’s </a:t>
            </a:r>
            <a:r>
              <a:rPr lang="en-US" dirty="0">
                <a:solidFill>
                  <a:srgbClr val="050607"/>
                </a:solidFill>
              </a:rPr>
              <a:t>State and Local Readiness website (</a:t>
            </a:r>
            <a:r>
              <a:rPr lang="en-US" dirty="0">
                <a:solidFill>
                  <a:srgbClr val="050607"/>
                </a:solidFill>
                <a:hlinkClick r:id="rId4" tooltip="Hyperlink to CDC's State and Local Readiness Site"/>
              </a:rPr>
              <a:t>https://</a:t>
            </a:r>
            <a:r>
              <a:rPr lang="en-US" dirty="0" smtClean="0">
                <a:solidFill>
                  <a:srgbClr val="050607"/>
                </a:solidFill>
                <a:hlinkClick r:id="rId4" tooltip="Hyperlink to CDC's State and Local Readiness Site"/>
              </a:rPr>
              <a:t>www.cdc.gov/cpr/readiness</a:t>
            </a:r>
            <a:r>
              <a:rPr lang="en-US" dirty="0" smtClean="0">
                <a:solidFill>
                  <a:srgbClr val="050607"/>
                </a:solidFill>
              </a:rPr>
              <a:t>)</a:t>
            </a:r>
            <a:endParaRPr lang="en-US" dirty="0">
              <a:solidFill>
                <a:srgbClr val="050607"/>
              </a:solidFill>
            </a:endParaRPr>
          </a:p>
        </p:txBody>
      </p:sp>
    </p:spTree>
    <p:extLst>
      <p:ext uri="{BB962C8B-B14F-4D97-AF65-F5344CB8AC3E}">
        <p14:creationId xmlns:p14="http://schemas.microsoft.com/office/powerpoint/2010/main" val="36615650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Health Preparedness Resources</a:t>
            </a:r>
          </a:p>
        </p:txBody>
      </p:sp>
      <p:sp>
        <p:nvSpPr>
          <p:cNvPr id="3" name="Text Placeholder 2"/>
          <p:cNvSpPr>
            <a:spLocks noGrp="1"/>
          </p:cNvSpPr>
          <p:nvPr>
            <p:ph type="body" sz="quarter" idx="10"/>
          </p:nvPr>
        </p:nvSpPr>
        <p:spPr>
          <a:xfrm>
            <a:off x="457200" y="613206"/>
            <a:ext cx="8229600" cy="3897757"/>
          </a:xfrm>
        </p:spPr>
        <p:txBody>
          <a:bodyPr/>
          <a:lstStyle/>
          <a:p>
            <a:pPr marL="0" indent="0">
              <a:buNone/>
            </a:pPr>
            <a:r>
              <a:rPr lang="en-US" dirty="0">
                <a:solidFill>
                  <a:srgbClr val="050607"/>
                </a:solidFill>
              </a:rPr>
              <a:t>CDC offers resources to assist health departments with their strategic planning to strengthen their public health preparedness </a:t>
            </a:r>
            <a:r>
              <a:rPr lang="en-US" dirty="0" smtClean="0">
                <a:solidFill>
                  <a:srgbClr val="050607"/>
                </a:solidFill>
              </a:rPr>
              <a:t>capabilities: </a:t>
            </a:r>
          </a:p>
          <a:p>
            <a:pPr lvl="1"/>
            <a:r>
              <a:rPr lang="en-US" b="1" dirty="0" smtClean="0">
                <a:solidFill>
                  <a:srgbClr val="050607"/>
                </a:solidFill>
              </a:rPr>
              <a:t>On-TRAC        </a:t>
            </a:r>
            <a:r>
              <a:rPr lang="en-US" dirty="0" smtClean="0">
                <a:solidFill>
                  <a:srgbClr val="050607"/>
                </a:solidFill>
              </a:rPr>
              <a:t>                                         </a:t>
            </a:r>
            <a:r>
              <a:rPr lang="en-US" dirty="0" smtClean="0">
                <a:hlinkClick r:id="rId3"/>
              </a:rPr>
              <a:t>https</a:t>
            </a:r>
            <a:r>
              <a:rPr lang="en-US" dirty="0">
                <a:hlinkClick r:id="rId3"/>
              </a:rPr>
              <a:t>://</a:t>
            </a:r>
            <a:r>
              <a:rPr lang="en-US" dirty="0" smtClean="0">
                <a:hlinkClick r:id="rId3"/>
              </a:rPr>
              <a:t>www.cdc.gov/cpr/readiness/on-trac.htm</a:t>
            </a:r>
            <a:r>
              <a:rPr lang="en-US" dirty="0" smtClean="0"/>
              <a:t> </a:t>
            </a:r>
            <a:endParaRPr lang="en-US" dirty="0"/>
          </a:p>
          <a:p>
            <a:pPr lvl="1"/>
            <a:r>
              <a:rPr lang="en-US" b="1" dirty="0" smtClean="0">
                <a:solidFill>
                  <a:srgbClr val="050607"/>
                </a:solidFill>
              </a:rPr>
              <a:t>Public </a:t>
            </a:r>
            <a:r>
              <a:rPr lang="en-US" b="1" dirty="0">
                <a:solidFill>
                  <a:srgbClr val="050607"/>
                </a:solidFill>
              </a:rPr>
              <a:t>Health Emergency Preparedness and Response </a:t>
            </a:r>
            <a:r>
              <a:rPr lang="en-US" b="1" dirty="0" smtClean="0">
                <a:solidFill>
                  <a:srgbClr val="050607"/>
                </a:solidFill>
              </a:rPr>
              <a:t>Capabilities </a:t>
            </a:r>
            <a:r>
              <a:rPr lang="en-US" dirty="0" smtClean="0">
                <a:hlinkClick r:id="rId4"/>
              </a:rPr>
              <a:t>https</a:t>
            </a:r>
            <a:r>
              <a:rPr lang="en-US" dirty="0">
                <a:hlinkClick r:id="rId4"/>
              </a:rPr>
              <a:t>://</a:t>
            </a:r>
            <a:r>
              <a:rPr lang="en-US" dirty="0" smtClean="0">
                <a:hlinkClick r:id="rId4"/>
              </a:rPr>
              <a:t>www.cdc.gov/cpr/readiness/capabilities.htm</a:t>
            </a:r>
            <a:r>
              <a:rPr lang="en-US" dirty="0" smtClean="0"/>
              <a:t> </a:t>
            </a:r>
          </a:p>
          <a:p>
            <a:pPr lvl="1"/>
            <a:r>
              <a:rPr lang="en-US" b="1" dirty="0" smtClean="0">
                <a:solidFill>
                  <a:srgbClr val="050607"/>
                </a:solidFill>
              </a:rPr>
              <a:t>Infographics  </a:t>
            </a:r>
            <a:r>
              <a:rPr lang="en-US" dirty="0" smtClean="0">
                <a:solidFill>
                  <a:srgbClr val="050607"/>
                </a:solidFill>
              </a:rPr>
              <a:t>               </a:t>
            </a:r>
            <a:r>
              <a:rPr lang="en-US" dirty="0" smtClean="0">
                <a:hlinkClick r:id="rId4"/>
              </a:rPr>
              <a:t>https</a:t>
            </a:r>
            <a:r>
              <a:rPr lang="en-US" dirty="0">
                <a:hlinkClick r:id="rId4"/>
              </a:rPr>
              <a:t>://www.cdc.gov/cpr/readiness/graphics.htm</a:t>
            </a:r>
            <a:r>
              <a:rPr lang="en-US" dirty="0" smtClean="0"/>
              <a:t>                </a:t>
            </a:r>
          </a:p>
          <a:p>
            <a:pPr lvl="1"/>
            <a:r>
              <a:rPr lang="en-US" b="1" dirty="0" smtClean="0">
                <a:solidFill>
                  <a:srgbClr val="050607"/>
                </a:solidFill>
              </a:rPr>
              <a:t>Additional Preparedness Resources </a:t>
            </a:r>
            <a:r>
              <a:rPr lang="en-US" dirty="0" smtClean="0">
                <a:hlinkClick r:id="rId5"/>
              </a:rPr>
              <a:t>www.cdc.gov/cpr/readiness/resources.htm</a:t>
            </a:r>
            <a:r>
              <a:rPr lang="en-US" dirty="0" smtClean="0"/>
              <a:t> </a:t>
            </a:r>
          </a:p>
          <a:p>
            <a:endParaRPr lang="en-US" dirty="0"/>
          </a:p>
        </p:txBody>
      </p:sp>
    </p:spTree>
    <p:extLst>
      <p:ext uri="{BB962C8B-B14F-4D97-AF65-F5344CB8AC3E}">
        <p14:creationId xmlns:p14="http://schemas.microsoft.com/office/powerpoint/2010/main" val="240402153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Tribal Updates </a:t>
            </a:r>
            <a:endParaRPr lang="en-US" dirty="0"/>
          </a:p>
        </p:txBody>
      </p:sp>
      <p:sp>
        <p:nvSpPr>
          <p:cNvPr id="3" name="Text Placeholder 2"/>
          <p:cNvSpPr>
            <a:spLocks noGrp="1"/>
          </p:cNvSpPr>
          <p:nvPr>
            <p:ph type="body" sz="quarter" idx="10"/>
          </p:nvPr>
        </p:nvSpPr>
        <p:spPr>
          <a:xfrm>
            <a:off x="457200" y="841159"/>
            <a:ext cx="8229600" cy="3341688"/>
          </a:xfrm>
        </p:spPr>
        <p:txBody>
          <a:bodyPr/>
          <a:lstStyle/>
          <a:p>
            <a:r>
              <a:rPr lang="en-US" dirty="0" smtClean="0"/>
              <a:t>Community Preparedness (</a:t>
            </a:r>
            <a:r>
              <a:rPr lang="en-US" dirty="0"/>
              <a:t>Capability 1) : Highlights the importance of partnerships with </a:t>
            </a:r>
            <a:r>
              <a:rPr lang="en-US" b="1" dirty="0"/>
              <a:t>tribal</a:t>
            </a:r>
            <a:r>
              <a:rPr lang="en-US" dirty="0"/>
              <a:t> organizations in public health preparedness and response </a:t>
            </a:r>
            <a:r>
              <a:rPr lang="en-US" dirty="0" smtClean="0"/>
              <a:t>activities</a:t>
            </a:r>
          </a:p>
          <a:p>
            <a:r>
              <a:rPr lang="en-US" dirty="0" smtClean="0"/>
              <a:t>Medical Countermeasure Dispensing and Administration (Capability 8): Alternate approaches for reaching </a:t>
            </a:r>
            <a:r>
              <a:rPr lang="en-US" b="1" dirty="0" smtClean="0"/>
              <a:t>tribal</a:t>
            </a:r>
            <a:r>
              <a:rPr lang="en-US" dirty="0" smtClean="0"/>
              <a:t> populations, including cross-jurisdictional agreements </a:t>
            </a:r>
            <a:endParaRPr lang="en-US" dirty="0"/>
          </a:p>
          <a:p>
            <a:r>
              <a:rPr lang="en-US" dirty="0" err="1" smtClean="0"/>
              <a:t>Nonpharmaceutical</a:t>
            </a:r>
            <a:r>
              <a:rPr lang="en-US" dirty="0"/>
              <a:t> </a:t>
            </a:r>
            <a:r>
              <a:rPr lang="en-US" dirty="0" smtClean="0"/>
              <a:t>Interventions (Capability 11): Information sharing between CDC and state, local, </a:t>
            </a:r>
            <a:r>
              <a:rPr lang="en-US" b="1" dirty="0" smtClean="0"/>
              <a:t>tribal</a:t>
            </a:r>
            <a:r>
              <a:rPr lang="en-US" dirty="0" smtClean="0"/>
              <a:t>, territorial public health authorities, including protection of sensitive information, such as protected health information </a:t>
            </a:r>
            <a:endParaRPr lang="en-US" dirty="0"/>
          </a:p>
        </p:txBody>
      </p:sp>
    </p:spTree>
    <p:extLst>
      <p:ext uri="{BB962C8B-B14F-4D97-AF65-F5344CB8AC3E}">
        <p14:creationId xmlns:p14="http://schemas.microsoft.com/office/powerpoint/2010/main" val="167509758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 and Answers </a:t>
            </a:r>
            <a:endParaRPr lang="en-US" dirty="0"/>
          </a:p>
        </p:txBody>
      </p:sp>
    </p:spTree>
    <p:extLst>
      <p:ext uri="{BB962C8B-B14F-4D97-AF65-F5344CB8AC3E}">
        <p14:creationId xmlns:p14="http://schemas.microsoft.com/office/powerpoint/2010/main" val="185635308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cxnSp>
        <p:nvCxnSpPr>
          <p:cNvPr id="8" name="Straight Connector 7" descr="Section divider" title="Background image"/>
          <p:cNvCxnSpPr/>
          <p:nvPr/>
        </p:nvCxnSpPr>
        <p:spPr>
          <a:xfrm>
            <a:off x="457200" y="775257"/>
            <a:ext cx="8229600" cy="0"/>
          </a:xfrm>
          <a:prstGeom prst="line">
            <a:avLst/>
          </a:prstGeom>
          <a:ln w="19050">
            <a:solidFill>
              <a:srgbClr val="D50100"/>
            </a:solidFill>
            <a:prstDash val="solid"/>
          </a:ln>
        </p:spPr>
        <p:style>
          <a:lnRef idx="1">
            <a:schemeClr val="accent1"/>
          </a:lnRef>
          <a:fillRef idx="0">
            <a:schemeClr val="accent1"/>
          </a:fillRef>
          <a:effectRef idx="0">
            <a:schemeClr val="accent1"/>
          </a:effectRef>
          <a:fontRef idx="minor">
            <a:schemeClr val="tx1"/>
          </a:fontRef>
        </p:style>
      </p:cxnSp>
      <p:sp>
        <p:nvSpPr>
          <p:cNvPr id="12" name="Text Placeholder 2"/>
          <p:cNvSpPr txBox="1">
            <a:spLocks/>
          </p:cNvSpPr>
          <p:nvPr/>
        </p:nvSpPr>
        <p:spPr bwMode="auto">
          <a:xfrm>
            <a:off x="457200" y="915054"/>
            <a:ext cx="5851675" cy="135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50100"/>
              </a:buClr>
              <a:buFont typeface="Wingdings" panose="05000000000000000000" pitchFamily="2" charset="2"/>
              <a:buChar char="§"/>
              <a:defRPr sz="2000" kern="1200">
                <a:solidFill>
                  <a:srgbClr val="59595B"/>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srgbClr val="050607"/>
                </a:solidFill>
              </a:rPr>
              <a:t>Introduction</a:t>
            </a:r>
            <a:r>
              <a:rPr lang="en-US" sz="1800" dirty="0">
                <a:solidFill>
                  <a:srgbClr val="050607"/>
                </a:solidFill>
              </a:rPr>
              <a:t>: Revisiting the </a:t>
            </a:r>
            <a:r>
              <a:rPr lang="en-US" sz="1800" dirty="0" smtClean="0">
                <a:solidFill>
                  <a:srgbClr val="050607"/>
                </a:solidFill>
              </a:rPr>
              <a:t>“Premise</a:t>
            </a:r>
            <a:r>
              <a:rPr lang="en-US" sz="1800" dirty="0">
                <a:solidFill>
                  <a:srgbClr val="050607"/>
                </a:solidFill>
              </a:rPr>
              <a:t>” of the </a:t>
            </a:r>
            <a:r>
              <a:rPr lang="en-US" sz="1800" dirty="0" smtClean="0">
                <a:solidFill>
                  <a:srgbClr val="050607"/>
                </a:solidFill>
              </a:rPr>
              <a:t>Capabilities</a:t>
            </a:r>
            <a:endParaRPr lang="en-US" sz="1800" dirty="0">
              <a:solidFill>
                <a:srgbClr val="050607"/>
              </a:solidFill>
            </a:endParaRPr>
          </a:p>
          <a:p>
            <a:r>
              <a:rPr lang="en-US" sz="1800" dirty="0">
                <a:solidFill>
                  <a:srgbClr val="050607"/>
                </a:solidFill>
              </a:rPr>
              <a:t>Capability </a:t>
            </a:r>
            <a:r>
              <a:rPr lang="en-US" sz="1800" dirty="0" smtClean="0">
                <a:solidFill>
                  <a:srgbClr val="050607"/>
                </a:solidFill>
              </a:rPr>
              <a:t>Update </a:t>
            </a:r>
            <a:r>
              <a:rPr lang="en-US" sz="1800" dirty="0">
                <a:solidFill>
                  <a:srgbClr val="050607"/>
                </a:solidFill>
              </a:rPr>
              <a:t>Initiative Overview</a:t>
            </a:r>
          </a:p>
          <a:p>
            <a:r>
              <a:rPr lang="en-US" sz="1800" dirty="0" smtClean="0">
                <a:solidFill>
                  <a:srgbClr val="050607"/>
                </a:solidFill>
              </a:rPr>
              <a:t>Capability Definitions </a:t>
            </a:r>
            <a:endParaRPr lang="en-US" sz="1800" dirty="0">
              <a:solidFill>
                <a:srgbClr val="050607"/>
              </a:solidFill>
            </a:endParaRPr>
          </a:p>
          <a:p>
            <a:r>
              <a:rPr lang="en-US" sz="1800" dirty="0" smtClean="0">
                <a:solidFill>
                  <a:srgbClr val="050607"/>
                </a:solidFill>
              </a:rPr>
              <a:t>Questions and Answers  </a:t>
            </a:r>
            <a:endParaRPr lang="en-US" sz="1800" dirty="0">
              <a:solidFill>
                <a:srgbClr val="050607"/>
              </a:solidFill>
            </a:endParaRPr>
          </a:p>
        </p:txBody>
      </p:sp>
    </p:spTree>
    <p:extLst>
      <p:ext uri="{BB962C8B-B14F-4D97-AF65-F5344CB8AC3E}">
        <p14:creationId xmlns:p14="http://schemas.microsoft.com/office/powerpoint/2010/main" val="55070395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5928" y="1508760"/>
            <a:ext cx="1342227" cy="400110"/>
          </a:xfrm>
          <a:prstGeom prst="rect">
            <a:avLst/>
          </a:prstGeom>
          <a:noFill/>
        </p:spPr>
        <p:txBody>
          <a:bodyPr wrap="none" rtlCol="0">
            <a:spAutoFit/>
          </a:bodyPr>
          <a:lstStyle/>
          <a:p>
            <a:r>
              <a:rPr lang="en-US" sz="2000" dirty="0" smtClean="0">
                <a:solidFill>
                  <a:srgbClr val="000000"/>
                </a:solidFill>
                <a:latin typeface="Calibri" panose="020F0502020204030204" pitchFamily="34" charset="0"/>
              </a:rPr>
              <a:t>Thank you!</a:t>
            </a:r>
          </a:p>
        </p:txBody>
      </p:sp>
    </p:spTree>
    <p:extLst>
      <p:ext uri="{BB962C8B-B14F-4D97-AF65-F5344CB8AC3E}">
        <p14:creationId xmlns:p14="http://schemas.microsoft.com/office/powerpoint/2010/main" val="76015844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Appendix: Capability Definitions </a:t>
            </a:r>
            <a:endParaRPr lang="en-US" dirty="0"/>
          </a:p>
        </p:txBody>
      </p:sp>
    </p:spTree>
    <p:extLst>
      <p:ext uri="{BB962C8B-B14F-4D97-AF65-F5344CB8AC3E}">
        <p14:creationId xmlns:p14="http://schemas.microsoft.com/office/powerpoint/2010/main" val="146016563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05979"/>
            <a:ext cx="8229600" cy="502920"/>
          </a:xfrm>
        </p:spPr>
        <p:txBody>
          <a:bodyPr anchor="t"/>
          <a:lstStyle/>
          <a:p>
            <a:r>
              <a:rPr lang="en-US" dirty="0" smtClean="0"/>
              <a:t>Domain 1: Community Resilience </a:t>
            </a:r>
            <a:r>
              <a:rPr lang="en-US" b="0" dirty="0" smtClean="0"/>
              <a:t>(slide 1 </a:t>
            </a:r>
            <a:r>
              <a:rPr lang="en-US" b="0" dirty="0"/>
              <a:t>of 2)</a:t>
            </a:r>
            <a:r>
              <a:rPr lang="en-US" dirty="0" smtClean="0"/>
              <a:t/>
            </a:r>
            <a:br>
              <a:rPr lang="en-US" dirty="0" smtClean="0"/>
            </a:br>
            <a:r>
              <a:rPr lang="en-US" sz="2400" b="0" i="1" dirty="0" smtClean="0"/>
              <a:t>Definition </a:t>
            </a:r>
            <a:endParaRPr lang="en-US" sz="2400" b="0" i="1" dirty="0"/>
          </a:p>
        </p:txBody>
      </p:sp>
      <p:sp>
        <p:nvSpPr>
          <p:cNvPr id="6" name="TextBox 5"/>
          <p:cNvSpPr txBox="1"/>
          <p:nvPr/>
        </p:nvSpPr>
        <p:spPr>
          <a:xfrm>
            <a:off x="457198" y="1208818"/>
            <a:ext cx="8229601" cy="314553"/>
          </a:xfrm>
          <a:prstGeom prst="rect">
            <a:avLst/>
          </a:prstGeom>
        </p:spPr>
        <p:txBody>
          <a:bodyPr anchor="ctr" anchorCtr="0"/>
          <a:lstStyle>
            <a:lvl1pPr>
              <a:lnSpc>
                <a:spcPts val="2250"/>
              </a:lnSpc>
              <a:defRPr sz="2100" b="1" baseline="0">
                <a:solidFill>
                  <a:srgbClr val="0039A6"/>
                </a:solidFill>
                <a:effectLst/>
                <a:latin typeface="Calibri" pitchFamily="34" charset="0"/>
                <a:ea typeface="+mj-ea"/>
                <a:cs typeface="+mj-cs"/>
              </a:defRPr>
            </a:lvl1pPr>
            <a:lvl2pPr algn="ctr">
              <a:defRPr sz="3300"/>
            </a:lvl2pPr>
            <a:lvl3pPr algn="ctr">
              <a:defRPr sz="3300"/>
            </a:lvl3pPr>
            <a:lvl4pPr algn="ctr">
              <a:defRPr sz="3300"/>
            </a:lvl4pPr>
            <a:lvl5pPr algn="ctr">
              <a:defRPr sz="3300"/>
            </a:lvl5pPr>
            <a:lvl6pPr marL="342900" algn="ctr" fontAlgn="base">
              <a:spcBef>
                <a:spcPct val="0"/>
              </a:spcBef>
              <a:spcAft>
                <a:spcPct val="0"/>
              </a:spcAft>
              <a:defRPr sz="3300"/>
            </a:lvl6pPr>
            <a:lvl7pPr marL="685800" algn="ctr" fontAlgn="base">
              <a:spcBef>
                <a:spcPct val="0"/>
              </a:spcBef>
              <a:spcAft>
                <a:spcPct val="0"/>
              </a:spcAft>
              <a:defRPr sz="3300"/>
            </a:lvl7pPr>
            <a:lvl8pPr marL="1028700" algn="ctr" fontAlgn="base">
              <a:spcBef>
                <a:spcPct val="0"/>
              </a:spcBef>
              <a:spcAft>
                <a:spcPct val="0"/>
              </a:spcAft>
              <a:defRPr sz="3300"/>
            </a:lvl8pPr>
            <a:lvl9pPr marL="1371600" algn="ctr" fontAlgn="base">
              <a:spcBef>
                <a:spcPct val="0"/>
              </a:spcBef>
              <a:spcAft>
                <a:spcPct val="0"/>
              </a:spcAft>
              <a:defRPr sz="3300"/>
            </a:lvl9pPr>
          </a:lstStyle>
          <a:p>
            <a:r>
              <a:rPr lang="en-US" sz="2000" dirty="0">
                <a:solidFill>
                  <a:srgbClr val="59595B"/>
                </a:solidFill>
              </a:rPr>
              <a:t>Capability 1: Community Preparedness</a:t>
            </a:r>
          </a:p>
        </p:txBody>
      </p:sp>
      <p:cxnSp>
        <p:nvCxnSpPr>
          <p:cNvPr id="7" name="Straight Connector 6" descr="Section divider" title="Background image"/>
          <p:cNvCxnSpPr/>
          <p:nvPr/>
        </p:nvCxnSpPr>
        <p:spPr>
          <a:xfrm>
            <a:off x="457196" y="1551874"/>
            <a:ext cx="8229600" cy="0"/>
          </a:xfrm>
          <a:prstGeom prst="line">
            <a:avLst/>
          </a:prstGeom>
          <a:ln w="19050">
            <a:solidFill>
              <a:srgbClr val="D50100"/>
            </a:solidFill>
            <a:prstDash val="solid"/>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p:nvPr>
        </p:nvSpPr>
        <p:spPr>
          <a:xfrm>
            <a:off x="457196" y="1643095"/>
            <a:ext cx="8229600" cy="3341688"/>
          </a:xfrm>
        </p:spPr>
        <p:txBody>
          <a:bodyPr/>
          <a:lstStyle/>
          <a:p>
            <a:r>
              <a:rPr lang="en-US" sz="1800" dirty="0" smtClean="0">
                <a:solidFill>
                  <a:srgbClr val="050607"/>
                </a:solidFill>
              </a:rPr>
              <a:t>Community </a:t>
            </a:r>
            <a:r>
              <a:rPr lang="en-US" sz="1800" dirty="0">
                <a:solidFill>
                  <a:srgbClr val="050607"/>
                </a:solidFill>
              </a:rPr>
              <a:t>preparedness is the ability of communities to prepare for, withstand, and recover from public health incidents in both the short and long term. </a:t>
            </a:r>
            <a:endParaRPr lang="en-US" sz="4000" dirty="0"/>
          </a:p>
        </p:txBody>
      </p:sp>
    </p:spTree>
    <p:extLst>
      <p:ext uri="{BB962C8B-B14F-4D97-AF65-F5344CB8AC3E}">
        <p14:creationId xmlns:p14="http://schemas.microsoft.com/office/powerpoint/2010/main" val="44556623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Domain 1: Community Resilience </a:t>
            </a:r>
            <a:r>
              <a:rPr lang="en-US" b="0" dirty="0"/>
              <a:t>(slide </a:t>
            </a:r>
            <a:r>
              <a:rPr lang="en-US" b="0" dirty="0" smtClean="0"/>
              <a:t>2 </a:t>
            </a:r>
            <a:r>
              <a:rPr lang="en-US" b="0" dirty="0"/>
              <a:t>of </a:t>
            </a:r>
            <a:r>
              <a:rPr lang="en-US" b="0" dirty="0" smtClean="0"/>
              <a:t>2)</a:t>
            </a:r>
            <a:r>
              <a:rPr lang="en-US" dirty="0"/>
              <a:t/>
            </a:r>
            <a:br>
              <a:rPr lang="en-US" dirty="0"/>
            </a:br>
            <a:r>
              <a:rPr lang="en-US" sz="2400" b="0" i="1" dirty="0"/>
              <a:t>Definition </a:t>
            </a:r>
          </a:p>
        </p:txBody>
      </p:sp>
      <p:sp>
        <p:nvSpPr>
          <p:cNvPr id="7" name="TextBox 6"/>
          <p:cNvSpPr txBox="1"/>
          <p:nvPr/>
        </p:nvSpPr>
        <p:spPr>
          <a:xfrm>
            <a:off x="457198" y="1231576"/>
            <a:ext cx="8229601" cy="314553"/>
          </a:xfrm>
          <a:prstGeom prst="rect">
            <a:avLst/>
          </a:prstGeom>
        </p:spPr>
        <p:txBody>
          <a:bodyPr anchor="ctr" anchorCtr="0"/>
          <a:lstStyle>
            <a:lvl1pPr>
              <a:lnSpc>
                <a:spcPts val="2250"/>
              </a:lnSpc>
              <a:defRPr sz="2100" b="1" baseline="0">
                <a:solidFill>
                  <a:srgbClr val="0039A6"/>
                </a:solidFill>
                <a:effectLst/>
                <a:latin typeface="Calibri" pitchFamily="34" charset="0"/>
                <a:ea typeface="+mj-ea"/>
                <a:cs typeface="+mj-cs"/>
              </a:defRPr>
            </a:lvl1pPr>
            <a:lvl2pPr algn="ctr">
              <a:defRPr sz="3300"/>
            </a:lvl2pPr>
            <a:lvl3pPr algn="ctr">
              <a:defRPr sz="3300"/>
            </a:lvl3pPr>
            <a:lvl4pPr algn="ctr">
              <a:defRPr sz="3300"/>
            </a:lvl4pPr>
            <a:lvl5pPr algn="ctr">
              <a:defRPr sz="3300"/>
            </a:lvl5pPr>
            <a:lvl6pPr marL="342900" algn="ctr" fontAlgn="base">
              <a:spcBef>
                <a:spcPct val="0"/>
              </a:spcBef>
              <a:spcAft>
                <a:spcPct val="0"/>
              </a:spcAft>
              <a:defRPr sz="3300"/>
            </a:lvl6pPr>
            <a:lvl7pPr marL="685800" algn="ctr" fontAlgn="base">
              <a:spcBef>
                <a:spcPct val="0"/>
              </a:spcBef>
              <a:spcAft>
                <a:spcPct val="0"/>
              </a:spcAft>
              <a:defRPr sz="3300"/>
            </a:lvl7pPr>
            <a:lvl8pPr marL="1028700" algn="ctr" fontAlgn="base">
              <a:spcBef>
                <a:spcPct val="0"/>
              </a:spcBef>
              <a:spcAft>
                <a:spcPct val="0"/>
              </a:spcAft>
              <a:defRPr sz="3300"/>
            </a:lvl8pPr>
            <a:lvl9pPr marL="1371600" algn="ctr" fontAlgn="base">
              <a:spcBef>
                <a:spcPct val="0"/>
              </a:spcBef>
              <a:spcAft>
                <a:spcPct val="0"/>
              </a:spcAft>
              <a:defRPr sz="3300"/>
            </a:lvl9pPr>
          </a:lstStyle>
          <a:p>
            <a:r>
              <a:rPr lang="en-US" sz="2000" dirty="0">
                <a:solidFill>
                  <a:srgbClr val="59595B"/>
                </a:solidFill>
              </a:rPr>
              <a:t>Capability 2: Community Recovery</a:t>
            </a:r>
          </a:p>
        </p:txBody>
      </p:sp>
      <p:cxnSp>
        <p:nvCxnSpPr>
          <p:cNvPr id="8" name="Straight Connector 7" descr="Section divider" title="Background image"/>
          <p:cNvCxnSpPr/>
          <p:nvPr/>
        </p:nvCxnSpPr>
        <p:spPr>
          <a:xfrm>
            <a:off x="457196" y="1574632"/>
            <a:ext cx="8229600" cy="0"/>
          </a:xfrm>
          <a:prstGeom prst="line">
            <a:avLst/>
          </a:prstGeom>
          <a:ln w="19050">
            <a:solidFill>
              <a:srgbClr val="D50100"/>
            </a:solidFill>
            <a:prstDash val="solid"/>
          </a:ln>
        </p:spPr>
        <p:style>
          <a:lnRef idx="1">
            <a:schemeClr val="accent1"/>
          </a:lnRef>
          <a:fillRef idx="0">
            <a:schemeClr val="accent1"/>
          </a:fillRef>
          <a:effectRef idx="0">
            <a:schemeClr val="accent1"/>
          </a:effectRef>
          <a:fontRef idx="minor">
            <a:schemeClr val="tx1"/>
          </a:fontRef>
        </p:style>
      </p:cxnSp>
      <p:sp>
        <p:nvSpPr>
          <p:cNvPr id="12" name="Text Placeholder 2"/>
          <p:cNvSpPr txBox="1">
            <a:spLocks/>
          </p:cNvSpPr>
          <p:nvPr/>
        </p:nvSpPr>
        <p:spPr bwMode="auto">
          <a:xfrm>
            <a:off x="457200" y="1640045"/>
            <a:ext cx="8229600" cy="112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50100"/>
              </a:buClr>
              <a:buFont typeface="Wingdings" panose="05000000000000000000" pitchFamily="2" charset="2"/>
              <a:buChar char="§"/>
              <a:defRPr sz="2000" kern="1200">
                <a:solidFill>
                  <a:srgbClr val="59595B"/>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srgbClr val="050607"/>
                </a:solidFill>
              </a:rPr>
              <a:t>Community </a:t>
            </a:r>
            <a:r>
              <a:rPr lang="en-US" sz="1800" dirty="0">
                <a:solidFill>
                  <a:srgbClr val="050607"/>
                </a:solidFill>
              </a:rPr>
              <a:t>recovery is the ability of communities to identify critical assets, facilities, and other services within public health, emergency management, health care, human services, mental/behavioral health, and environmental health sectors that can guide and prioritize recovery operations. </a:t>
            </a:r>
          </a:p>
        </p:txBody>
      </p:sp>
    </p:spTree>
    <p:extLst>
      <p:ext uri="{BB962C8B-B14F-4D97-AF65-F5344CB8AC3E}">
        <p14:creationId xmlns:p14="http://schemas.microsoft.com/office/powerpoint/2010/main" val="364204667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Domain 2: Incident Management</a:t>
            </a:r>
            <a:br>
              <a:rPr lang="en-US" dirty="0" smtClean="0"/>
            </a:br>
            <a:r>
              <a:rPr lang="en-US" sz="2400" b="0" i="1" dirty="0"/>
              <a:t>Definition </a:t>
            </a:r>
          </a:p>
        </p:txBody>
      </p:sp>
      <p:sp>
        <p:nvSpPr>
          <p:cNvPr id="9" name="TextBox 8"/>
          <p:cNvSpPr txBox="1"/>
          <p:nvPr/>
        </p:nvSpPr>
        <p:spPr>
          <a:xfrm>
            <a:off x="457198" y="1197800"/>
            <a:ext cx="8229601" cy="314553"/>
          </a:xfrm>
          <a:prstGeom prst="rect">
            <a:avLst/>
          </a:prstGeom>
        </p:spPr>
        <p:txBody>
          <a:bodyPr anchor="ctr" anchorCtr="0"/>
          <a:lstStyle>
            <a:lvl1pPr>
              <a:lnSpc>
                <a:spcPts val="2250"/>
              </a:lnSpc>
              <a:defRPr sz="2100" b="1" baseline="0">
                <a:solidFill>
                  <a:srgbClr val="0039A6"/>
                </a:solidFill>
                <a:effectLst/>
                <a:latin typeface="Calibri" pitchFamily="34" charset="0"/>
                <a:ea typeface="+mj-ea"/>
                <a:cs typeface="+mj-cs"/>
              </a:defRPr>
            </a:lvl1pPr>
            <a:lvl2pPr algn="ctr">
              <a:defRPr sz="3300"/>
            </a:lvl2pPr>
            <a:lvl3pPr algn="ctr">
              <a:defRPr sz="3300"/>
            </a:lvl3pPr>
            <a:lvl4pPr algn="ctr">
              <a:defRPr sz="3300"/>
            </a:lvl4pPr>
            <a:lvl5pPr algn="ctr">
              <a:defRPr sz="3300"/>
            </a:lvl5pPr>
            <a:lvl6pPr marL="342900" algn="ctr" fontAlgn="base">
              <a:spcBef>
                <a:spcPct val="0"/>
              </a:spcBef>
              <a:spcAft>
                <a:spcPct val="0"/>
              </a:spcAft>
              <a:defRPr sz="3300"/>
            </a:lvl6pPr>
            <a:lvl7pPr marL="685800" algn="ctr" fontAlgn="base">
              <a:spcBef>
                <a:spcPct val="0"/>
              </a:spcBef>
              <a:spcAft>
                <a:spcPct val="0"/>
              </a:spcAft>
              <a:defRPr sz="3300"/>
            </a:lvl7pPr>
            <a:lvl8pPr marL="1028700" algn="ctr" fontAlgn="base">
              <a:spcBef>
                <a:spcPct val="0"/>
              </a:spcBef>
              <a:spcAft>
                <a:spcPct val="0"/>
              </a:spcAft>
              <a:defRPr sz="3300"/>
            </a:lvl8pPr>
            <a:lvl9pPr marL="1371600" algn="ctr" fontAlgn="base">
              <a:spcBef>
                <a:spcPct val="0"/>
              </a:spcBef>
              <a:spcAft>
                <a:spcPct val="0"/>
              </a:spcAft>
              <a:defRPr sz="3300"/>
            </a:lvl9pPr>
          </a:lstStyle>
          <a:p>
            <a:r>
              <a:rPr lang="en-US" sz="2000" dirty="0">
                <a:solidFill>
                  <a:srgbClr val="59595B"/>
                </a:solidFill>
              </a:rPr>
              <a:t>Capability 3: Emergency Operations Coordination</a:t>
            </a:r>
          </a:p>
        </p:txBody>
      </p:sp>
      <p:cxnSp>
        <p:nvCxnSpPr>
          <p:cNvPr id="10" name="Straight Connector 9" descr="Section divider" title="Background image"/>
          <p:cNvCxnSpPr/>
          <p:nvPr/>
        </p:nvCxnSpPr>
        <p:spPr>
          <a:xfrm>
            <a:off x="457196" y="1540856"/>
            <a:ext cx="8229600" cy="0"/>
          </a:xfrm>
          <a:prstGeom prst="line">
            <a:avLst/>
          </a:prstGeom>
          <a:ln w="19050">
            <a:solidFill>
              <a:srgbClr val="D50100"/>
            </a:solidFill>
            <a:prstDash val="solid"/>
          </a:ln>
        </p:spPr>
        <p:style>
          <a:lnRef idx="1">
            <a:schemeClr val="accent1"/>
          </a:lnRef>
          <a:fillRef idx="0">
            <a:schemeClr val="accent1"/>
          </a:fillRef>
          <a:effectRef idx="0">
            <a:schemeClr val="accent1"/>
          </a:effectRef>
          <a:fontRef idx="minor">
            <a:schemeClr val="tx1"/>
          </a:fontRef>
        </p:style>
      </p:cxnSp>
      <p:sp>
        <p:nvSpPr>
          <p:cNvPr id="11" name="Text Placeholder 2"/>
          <p:cNvSpPr txBox="1">
            <a:spLocks/>
          </p:cNvSpPr>
          <p:nvPr/>
        </p:nvSpPr>
        <p:spPr bwMode="auto">
          <a:xfrm>
            <a:off x="457200" y="1580868"/>
            <a:ext cx="8229600" cy="104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50100"/>
              </a:buClr>
              <a:buFont typeface="Wingdings" panose="05000000000000000000" pitchFamily="2" charset="2"/>
              <a:buChar char="§"/>
              <a:defRPr sz="2000" kern="1200">
                <a:solidFill>
                  <a:srgbClr val="59595B"/>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en-US" sz="1800" dirty="0" smtClean="0">
                <a:solidFill>
                  <a:srgbClr val="050607"/>
                </a:solidFill>
              </a:rPr>
              <a:t>Emergency </a:t>
            </a:r>
            <a:r>
              <a:rPr lang="en-US" sz="1800" dirty="0">
                <a:solidFill>
                  <a:srgbClr val="050607"/>
                </a:solidFill>
              </a:rPr>
              <a:t>operations coordination is the ability to coordinate with emergency management and to direct and support an incident or event with public health or health care implications by establishing a standardized, scalable system of oversight, organization, and supervision that is consistent with jurisdictional standards and practices and the National Incident Management System (NIMS).</a:t>
            </a:r>
          </a:p>
        </p:txBody>
      </p:sp>
    </p:spTree>
    <p:extLst>
      <p:ext uri="{BB962C8B-B14F-4D97-AF65-F5344CB8AC3E}">
        <p14:creationId xmlns:p14="http://schemas.microsoft.com/office/powerpoint/2010/main" val="248942442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Domain 3: Information </a:t>
            </a:r>
            <a:r>
              <a:rPr lang="en-US" dirty="0" smtClean="0"/>
              <a:t>Management </a:t>
            </a:r>
            <a:r>
              <a:rPr lang="en-US" b="0" dirty="0"/>
              <a:t>(slide </a:t>
            </a:r>
            <a:r>
              <a:rPr lang="en-US" b="0" dirty="0" smtClean="0"/>
              <a:t>1 </a:t>
            </a:r>
            <a:r>
              <a:rPr lang="en-US" b="0" dirty="0"/>
              <a:t>of </a:t>
            </a:r>
            <a:r>
              <a:rPr lang="en-US" b="0" dirty="0" smtClean="0"/>
              <a:t>2)</a:t>
            </a:r>
            <a:r>
              <a:rPr lang="en-US" dirty="0"/>
              <a:t/>
            </a:r>
            <a:br>
              <a:rPr lang="en-US" dirty="0"/>
            </a:br>
            <a:r>
              <a:rPr lang="en-US" sz="2400" b="0" i="1" dirty="0"/>
              <a:t>Definition </a:t>
            </a:r>
          </a:p>
        </p:txBody>
      </p:sp>
      <p:sp>
        <p:nvSpPr>
          <p:cNvPr id="9" name="TextBox 8"/>
          <p:cNvSpPr txBox="1"/>
          <p:nvPr/>
        </p:nvSpPr>
        <p:spPr>
          <a:xfrm>
            <a:off x="457198" y="1109664"/>
            <a:ext cx="8229601" cy="314553"/>
          </a:xfrm>
          <a:prstGeom prst="rect">
            <a:avLst/>
          </a:prstGeom>
        </p:spPr>
        <p:txBody>
          <a:bodyPr anchor="ctr" anchorCtr="0"/>
          <a:lstStyle>
            <a:lvl1pPr>
              <a:lnSpc>
                <a:spcPts val="2250"/>
              </a:lnSpc>
              <a:defRPr sz="2100" b="1" baseline="0">
                <a:solidFill>
                  <a:srgbClr val="0039A6"/>
                </a:solidFill>
                <a:effectLst/>
                <a:latin typeface="Calibri" pitchFamily="34" charset="0"/>
                <a:ea typeface="+mj-ea"/>
                <a:cs typeface="+mj-cs"/>
              </a:defRPr>
            </a:lvl1pPr>
            <a:lvl2pPr algn="ctr">
              <a:defRPr sz="3300"/>
            </a:lvl2pPr>
            <a:lvl3pPr algn="ctr">
              <a:defRPr sz="3300"/>
            </a:lvl3pPr>
            <a:lvl4pPr algn="ctr">
              <a:defRPr sz="3300"/>
            </a:lvl4pPr>
            <a:lvl5pPr algn="ctr">
              <a:defRPr sz="3300"/>
            </a:lvl5pPr>
            <a:lvl6pPr marL="342900" algn="ctr" fontAlgn="base">
              <a:spcBef>
                <a:spcPct val="0"/>
              </a:spcBef>
              <a:spcAft>
                <a:spcPct val="0"/>
              </a:spcAft>
              <a:defRPr sz="3300"/>
            </a:lvl6pPr>
            <a:lvl7pPr marL="685800" algn="ctr" fontAlgn="base">
              <a:spcBef>
                <a:spcPct val="0"/>
              </a:spcBef>
              <a:spcAft>
                <a:spcPct val="0"/>
              </a:spcAft>
              <a:defRPr sz="3300"/>
            </a:lvl7pPr>
            <a:lvl8pPr marL="1028700" algn="ctr" fontAlgn="base">
              <a:spcBef>
                <a:spcPct val="0"/>
              </a:spcBef>
              <a:spcAft>
                <a:spcPct val="0"/>
              </a:spcAft>
              <a:defRPr sz="3300"/>
            </a:lvl8pPr>
            <a:lvl9pPr marL="1371600" algn="ctr" fontAlgn="base">
              <a:spcBef>
                <a:spcPct val="0"/>
              </a:spcBef>
              <a:spcAft>
                <a:spcPct val="0"/>
              </a:spcAft>
              <a:defRPr sz="3300"/>
            </a:lvl9pPr>
          </a:lstStyle>
          <a:p>
            <a:r>
              <a:rPr lang="en-US" sz="2000" dirty="0">
                <a:solidFill>
                  <a:srgbClr val="59595B"/>
                </a:solidFill>
              </a:rPr>
              <a:t>Capability 4: Emergency Public Information and Warning </a:t>
            </a:r>
          </a:p>
        </p:txBody>
      </p:sp>
      <p:cxnSp>
        <p:nvCxnSpPr>
          <p:cNvPr id="10" name="Straight Connector 9" descr="Section divider" title="Background image"/>
          <p:cNvCxnSpPr/>
          <p:nvPr/>
        </p:nvCxnSpPr>
        <p:spPr>
          <a:xfrm>
            <a:off x="457196" y="1452720"/>
            <a:ext cx="8229600" cy="0"/>
          </a:xfrm>
          <a:prstGeom prst="line">
            <a:avLst/>
          </a:prstGeom>
          <a:ln w="19050">
            <a:solidFill>
              <a:srgbClr val="D50100"/>
            </a:solidFill>
            <a:prstDash val="solid"/>
          </a:ln>
        </p:spPr>
        <p:style>
          <a:lnRef idx="1">
            <a:schemeClr val="accent1"/>
          </a:lnRef>
          <a:fillRef idx="0">
            <a:schemeClr val="accent1"/>
          </a:fillRef>
          <a:effectRef idx="0">
            <a:schemeClr val="accent1"/>
          </a:effectRef>
          <a:fontRef idx="minor">
            <a:schemeClr val="tx1"/>
          </a:fontRef>
        </p:style>
      </p:cxnSp>
      <p:sp>
        <p:nvSpPr>
          <p:cNvPr id="11" name="Text Placeholder 2"/>
          <p:cNvSpPr txBox="1">
            <a:spLocks/>
          </p:cNvSpPr>
          <p:nvPr/>
        </p:nvSpPr>
        <p:spPr bwMode="auto">
          <a:xfrm>
            <a:off x="457200" y="1518132"/>
            <a:ext cx="8229600" cy="104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50100"/>
              </a:buClr>
              <a:buFont typeface="Wingdings" panose="05000000000000000000" pitchFamily="2" charset="2"/>
              <a:buChar char="§"/>
              <a:defRPr sz="2000" kern="1200">
                <a:solidFill>
                  <a:srgbClr val="59595B"/>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en-US" sz="1800" dirty="0" smtClean="0">
                <a:solidFill>
                  <a:srgbClr val="050607"/>
                </a:solidFill>
              </a:rPr>
              <a:t>Emergency </a:t>
            </a:r>
            <a:r>
              <a:rPr lang="en-US" sz="1800" dirty="0">
                <a:solidFill>
                  <a:srgbClr val="050607"/>
                </a:solidFill>
              </a:rPr>
              <a:t>public information and warning is the ability to develop, coordinate, and disseminate information, alerts, warnings, and notifications to the public and incident management personnel.</a:t>
            </a:r>
          </a:p>
        </p:txBody>
      </p:sp>
    </p:spTree>
    <p:extLst>
      <p:ext uri="{BB962C8B-B14F-4D97-AF65-F5344CB8AC3E}">
        <p14:creationId xmlns:p14="http://schemas.microsoft.com/office/powerpoint/2010/main" val="350046164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Domain 3: Information </a:t>
            </a:r>
            <a:r>
              <a:rPr lang="en-US" dirty="0" smtClean="0"/>
              <a:t>Management </a:t>
            </a:r>
            <a:r>
              <a:rPr lang="en-US" b="0" dirty="0"/>
              <a:t>(slide </a:t>
            </a:r>
            <a:r>
              <a:rPr lang="en-US" b="0" dirty="0" smtClean="0"/>
              <a:t>2 </a:t>
            </a:r>
            <a:r>
              <a:rPr lang="en-US" b="0" dirty="0"/>
              <a:t>of </a:t>
            </a:r>
            <a:r>
              <a:rPr lang="en-US" b="0" dirty="0" smtClean="0"/>
              <a:t>2)</a:t>
            </a:r>
            <a:r>
              <a:rPr lang="en-US" dirty="0"/>
              <a:t/>
            </a:r>
            <a:br>
              <a:rPr lang="en-US" dirty="0"/>
            </a:br>
            <a:r>
              <a:rPr lang="en-US" sz="2400" b="0" i="1" dirty="0"/>
              <a:t>Definition </a:t>
            </a:r>
          </a:p>
        </p:txBody>
      </p:sp>
      <p:sp>
        <p:nvSpPr>
          <p:cNvPr id="7" name="TextBox 6"/>
          <p:cNvSpPr txBox="1"/>
          <p:nvPr/>
        </p:nvSpPr>
        <p:spPr>
          <a:xfrm>
            <a:off x="457198" y="1173806"/>
            <a:ext cx="8229601" cy="314553"/>
          </a:xfrm>
          <a:prstGeom prst="rect">
            <a:avLst/>
          </a:prstGeom>
        </p:spPr>
        <p:txBody>
          <a:bodyPr anchor="ctr" anchorCtr="0"/>
          <a:lstStyle>
            <a:lvl1pPr>
              <a:lnSpc>
                <a:spcPts val="2250"/>
              </a:lnSpc>
              <a:defRPr sz="2100" b="1" baseline="0">
                <a:solidFill>
                  <a:srgbClr val="0039A6"/>
                </a:solidFill>
                <a:effectLst/>
                <a:latin typeface="Calibri" pitchFamily="34" charset="0"/>
                <a:ea typeface="+mj-ea"/>
                <a:cs typeface="+mj-cs"/>
              </a:defRPr>
            </a:lvl1pPr>
            <a:lvl2pPr algn="ctr">
              <a:defRPr sz="3300"/>
            </a:lvl2pPr>
            <a:lvl3pPr algn="ctr">
              <a:defRPr sz="3300"/>
            </a:lvl3pPr>
            <a:lvl4pPr algn="ctr">
              <a:defRPr sz="3300"/>
            </a:lvl4pPr>
            <a:lvl5pPr algn="ctr">
              <a:defRPr sz="3300"/>
            </a:lvl5pPr>
            <a:lvl6pPr marL="342900" algn="ctr" fontAlgn="base">
              <a:spcBef>
                <a:spcPct val="0"/>
              </a:spcBef>
              <a:spcAft>
                <a:spcPct val="0"/>
              </a:spcAft>
              <a:defRPr sz="3300"/>
            </a:lvl6pPr>
            <a:lvl7pPr marL="685800" algn="ctr" fontAlgn="base">
              <a:spcBef>
                <a:spcPct val="0"/>
              </a:spcBef>
              <a:spcAft>
                <a:spcPct val="0"/>
              </a:spcAft>
              <a:defRPr sz="3300"/>
            </a:lvl7pPr>
            <a:lvl8pPr marL="1028700" algn="ctr" fontAlgn="base">
              <a:spcBef>
                <a:spcPct val="0"/>
              </a:spcBef>
              <a:spcAft>
                <a:spcPct val="0"/>
              </a:spcAft>
              <a:defRPr sz="3300"/>
            </a:lvl8pPr>
            <a:lvl9pPr marL="1371600" algn="ctr" fontAlgn="base">
              <a:spcBef>
                <a:spcPct val="0"/>
              </a:spcBef>
              <a:spcAft>
                <a:spcPct val="0"/>
              </a:spcAft>
              <a:defRPr sz="3300"/>
            </a:lvl9pPr>
          </a:lstStyle>
          <a:p>
            <a:r>
              <a:rPr lang="en-US" sz="2000" dirty="0">
                <a:solidFill>
                  <a:srgbClr val="59595B"/>
                </a:solidFill>
              </a:rPr>
              <a:t>Capability 6: Information Sharing</a:t>
            </a:r>
          </a:p>
        </p:txBody>
      </p:sp>
      <p:cxnSp>
        <p:nvCxnSpPr>
          <p:cNvPr id="8" name="Straight Connector 7" descr="Section divider" title="Background image"/>
          <p:cNvCxnSpPr/>
          <p:nvPr/>
        </p:nvCxnSpPr>
        <p:spPr>
          <a:xfrm>
            <a:off x="457196" y="1516862"/>
            <a:ext cx="8229600" cy="0"/>
          </a:xfrm>
          <a:prstGeom prst="line">
            <a:avLst/>
          </a:prstGeom>
          <a:ln w="19050">
            <a:solidFill>
              <a:srgbClr val="D50100"/>
            </a:solidFill>
            <a:prstDash val="solid"/>
          </a:ln>
        </p:spPr>
        <p:style>
          <a:lnRef idx="1">
            <a:schemeClr val="accent1"/>
          </a:lnRef>
          <a:fillRef idx="0">
            <a:schemeClr val="accent1"/>
          </a:fillRef>
          <a:effectRef idx="0">
            <a:schemeClr val="accent1"/>
          </a:effectRef>
          <a:fontRef idx="minor">
            <a:schemeClr val="tx1"/>
          </a:fontRef>
        </p:style>
      </p:cxnSp>
      <p:sp>
        <p:nvSpPr>
          <p:cNvPr id="12" name="Text Placeholder 2"/>
          <p:cNvSpPr txBox="1">
            <a:spLocks/>
          </p:cNvSpPr>
          <p:nvPr/>
        </p:nvSpPr>
        <p:spPr bwMode="auto">
          <a:xfrm>
            <a:off x="457200" y="1531475"/>
            <a:ext cx="8229600" cy="112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50100"/>
              </a:buClr>
              <a:buFont typeface="Wingdings" panose="05000000000000000000" pitchFamily="2" charset="2"/>
              <a:buChar char="§"/>
              <a:defRPr sz="2000" kern="1200">
                <a:solidFill>
                  <a:srgbClr val="59595B"/>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en-US" sz="1800" dirty="0" smtClean="0">
                <a:solidFill>
                  <a:srgbClr val="050607"/>
                </a:solidFill>
              </a:rPr>
              <a:t>Information </a:t>
            </a:r>
            <a:r>
              <a:rPr lang="en-US" sz="1800" dirty="0">
                <a:solidFill>
                  <a:srgbClr val="050607"/>
                </a:solidFill>
              </a:rPr>
              <a:t>sharing is the ability to conduct multijurisdictional and multidisciplinary exchange of health-related information and situational awareness data among federal, state, local, tribal, and territorial levels of government and the private sector. </a:t>
            </a:r>
            <a:endParaRPr lang="en-US" sz="1800" dirty="0" smtClean="0">
              <a:solidFill>
                <a:srgbClr val="050607"/>
              </a:solidFill>
            </a:endParaRPr>
          </a:p>
          <a:p>
            <a:pPr>
              <a:spcBef>
                <a:spcPts val="400"/>
              </a:spcBef>
            </a:pPr>
            <a:r>
              <a:rPr lang="en-US" sz="1800" dirty="0" smtClean="0">
                <a:solidFill>
                  <a:srgbClr val="050607"/>
                </a:solidFill>
              </a:rPr>
              <a:t>This </a:t>
            </a:r>
            <a:r>
              <a:rPr lang="en-US" sz="1800" dirty="0">
                <a:solidFill>
                  <a:srgbClr val="050607"/>
                </a:solidFill>
              </a:rPr>
              <a:t>capability includes the routine sharing of information as well as issuing of public health alerts to all levels of government and the private sector in preparation for and in response to events or incidents of public health significance.</a:t>
            </a:r>
          </a:p>
        </p:txBody>
      </p:sp>
    </p:spTree>
    <p:extLst>
      <p:ext uri="{BB962C8B-B14F-4D97-AF65-F5344CB8AC3E}">
        <p14:creationId xmlns:p14="http://schemas.microsoft.com/office/powerpoint/2010/main" val="214440801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5979"/>
            <a:ext cx="8619423" cy="502920"/>
          </a:xfrm>
        </p:spPr>
        <p:txBody>
          <a:bodyPr anchor="t"/>
          <a:lstStyle/>
          <a:p>
            <a:r>
              <a:rPr lang="en-US" dirty="0"/>
              <a:t>Domain 4: Countermeasures and </a:t>
            </a:r>
            <a:r>
              <a:rPr lang="en-US" dirty="0" smtClean="0"/>
              <a:t>Mitigation </a:t>
            </a:r>
            <a:r>
              <a:rPr lang="en-US" b="0" dirty="0" smtClean="0"/>
              <a:t>(slide 1 of 4)</a:t>
            </a:r>
            <a:br>
              <a:rPr lang="en-US" b="0" dirty="0" smtClean="0"/>
            </a:br>
            <a:r>
              <a:rPr lang="en-US" sz="2400" b="0" i="1" dirty="0"/>
              <a:t>Definition </a:t>
            </a:r>
          </a:p>
        </p:txBody>
      </p:sp>
      <p:sp>
        <p:nvSpPr>
          <p:cNvPr id="9" name="TextBox 8"/>
          <p:cNvSpPr txBox="1"/>
          <p:nvPr/>
        </p:nvSpPr>
        <p:spPr>
          <a:xfrm>
            <a:off x="457198" y="1109664"/>
            <a:ext cx="8229601" cy="314553"/>
          </a:xfrm>
          <a:prstGeom prst="rect">
            <a:avLst/>
          </a:prstGeom>
        </p:spPr>
        <p:txBody>
          <a:bodyPr anchor="ctr" anchorCtr="0"/>
          <a:lstStyle>
            <a:lvl1pPr>
              <a:lnSpc>
                <a:spcPts val="2250"/>
              </a:lnSpc>
              <a:defRPr sz="2100" b="1" baseline="0">
                <a:solidFill>
                  <a:srgbClr val="0039A6"/>
                </a:solidFill>
                <a:effectLst/>
                <a:latin typeface="Calibri" pitchFamily="34" charset="0"/>
                <a:ea typeface="+mj-ea"/>
                <a:cs typeface="+mj-cs"/>
              </a:defRPr>
            </a:lvl1pPr>
            <a:lvl2pPr algn="ctr">
              <a:defRPr sz="3300"/>
            </a:lvl2pPr>
            <a:lvl3pPr algn="ctr">
              <a:defRPr sz="3300"/>
            </a:lvl3pPr>
            <a:lvl4pPr algn="ctr">
              <a:defRPr sz="3300"/>
            </a:lvl4pPr>
            <a:lvl5pPr algn="ctr">
              <a:defRPr sz="3300"/>
            </a:lvl5pPr>
            <a:lvl6pPr marL="342900" algn="ctr" fontAlgn="base">
              <a:spcBef>
                <a:spcPct val="0"/>
              </a:spcBef>
              <a:spcAft>
                <a:spcPct val="0"/>
              </a:spcAft>
              <a:defRPr sz="3300"/>
            </a:lvl6pPr>
            <a:lvl7pPr marL="685800" algn="ctr" fontAlgn="base">
              <a:spcBef>
                <a:spcPct val="0"/>
              </a:spcBef>
              <a:spcAft>
                <a:spcPct val="0"/>
              </a:spcAft>
              <a:defRPr sz="3300"/>
            </a:lvl7pPr>
            <a:lvl8pPr marL="1028700" algn="ctr" fontAlgn="base">
              <a:spcBef>
                <a:spcPct val="0"/>
              </a:spcBef>
              <a:spcAft>
                <a:spcPct val="0"/>
              </a:spcAft>
              <a:defRPr sz="3300"/>
            </a:lvl8pPr>
            <a:lvl9pPr marL="1371600" algn="ctr" fontAlgn="base">
              <a:spcBef>
                <a:spcPct val="0"/>
              </a:spcBef>
              <a:spcAft>
                <a:spcPct val="0"/>
              </a:spcAft>
              <a:defRPr sz="3300"/>
            </a:lvl9pPr>
          </a:lstStyle>
          <a:p>
            <a:r>
              <a:rPr lang="en-US" sz="2000" dirty="0">
                <a:solidFill>
                  <a:srgbClr val="59595B"/>
                </a:solidFill>
              </a:rPr>
              <a:t>Capability 8: Medical Countermeasure Dispensing and Administration </a:t>
            </a:r>
          </a:p>
        </p:txBody>
      </p:sp>
      <p:cxnSp>
        <p:nvCxnSpPr>
          <p:cNvPr id="10" name="Straight Connector 9" descr="Section divider" title="Background image"/>
          <p:cNvCxnSpPr/>
          <p:nvPr/>
        </p:nvCxnSpPr>
        <p:spPr>
          <a:xfrm>
            <a:off x="457196" y="1452720"/>
            <a:ext cx="8229600" cy="0"/>
          </a:xfrm>
          <a:prstGeom prst="line">
            <a:avLst/>
          </a:prstGeom>
          <a:ln w="19050">
            <a:solidFill>
              <a:srgbClr val="D50100"/>
            </a:solidFill>
            <a:prstDash val="solid"/>
          </a:ln>
        </p:spPr>
        <p:style>
          <a:lnRef idx="1">
            <a:schemeClr val="accent1"/>
          </a:lnRef>
          <a:fillRef idx="0">
            <a:schemeClr val="accent1"/>
          </a:fillRef>
          <a:effectRef idx="0">
            <a:schemeClr val="accent1"/>
          </a:effectRef>
          <a:fontRef idx="minor">
            <a:schemeClr val="tx1"/>
          </a:fontRef>
        </p:style>
      </p:cxnSp>
      <p:sp>
        <p:nvSpPr>
          <p:cNvPr id="11" name="Text Placeholder 2"/>
          <p:cNvSpPr txBox="1">
            <a:spLocks/>
          </p:cNvSpPr>
          <p:nvPr/>
        </p:nvSpPr>
        <p:spPr bwMode="auto">
          <a:xfrm>
            <a:off x="457200" y="1489366"/>
            <a:ext cx="8229600" cy="104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50100"/>
              </a:buClr>
              <a:buFont typeface="Wingdings" panose="05000000000000000000" pitchFamily="2" charset="2"/>
              <a:buChar char="§"/>
              <a:defRPr sz="2000" kern="1200">
                <a:solidFill>
                  <a:srgbClr val="59595B"/>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en-US" sz="1800" dirty="0" smtClean="0">
                <a:solidFill>
                  <a:srgbClr val="050607"/>
                </a:solidFill>
              </a:rPr>
              <a:t>Medical </a:t>
            </a:r>
            <a:r>
              <a:rPr lang="en-US" sz="1800" dirty="0">
                <a:solidFill>
                  <a:srgbClr val="050607"/>
                </a:solidFill>
              </a:rPr>
              <a:t>countermeasure dispensing and administration is the ability to provide medical countermeasures to targeted population(s) to prevent, mitigate, or treat the adverse health effects of a public health incident, according to public health guidelines. </a:t>
            </a:r>
            <a:endParaRPr lang="en-US" sz="1800" dirty="0" smtClean="0">
              <a:solidFill>
                <a:srgbClr val="050607"/>
              </a:solidFill>
            </a:endParaRPr>
          </a:p>
          <a:p>
            <a:pPr>
              <a:spcBef>
                <a:spcPts val="400"/>
              </a:spcBef>
            </a:pPr>
            <a:r>
              <a:rPr lang="en-US" sz="1800" dirty="0" smtClean="0">
                <a:solidFill>
                  <a:srgbClr val="050607"/>
                </a:solidFill>
              </a:rPr>
              <a:t>This </a:t>
            </a:r>
            <a:r>
              <a:rPr lang="en-US" sz="1800" dirty="0">
                <a:solidFill>
                  <a:srgbClr val="050607"/>
                </a:solidFill>
              </a:rPr>
              <a:t>capability focuses on dispensing and administering medical countermeasures, such as vaccines, antiviral drugs, antibiotics, and  </a:t>
            </a:r>
            <a:r>
              <a:rPr lang="en-US" sz="1800" dirty="0" smtClean="0">
                <a:solidFill>
                  <a:srgbClr val="050607"/>
                </a:solidFill>
              </a:rPr>
              <a:t>antitoxins</a:t>
            </a:r>
            <a:r>
              <a:rPr lang="en-US" sz="1800" dirty="0">
                <a:solidFill>
                  <a:srgbClr val="050607"/>
                </a:solidFill>
              </a:rPr>
              <a:t>.</a:t>
            </a:r>
          </a:p>
        </p:txBody>
      </p:sp>
    </p:spTree>
    <p:extLst>
      <p:ext uri="{BB962C8B-B14F-4D97-AF65-F5344CB8AC3E}">
        <p14:creationId xmlns:p14="http://schemas.microsoft.com/office/powerpoint/2010/main" val="367081770"/>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561672" cy="502920"/>
          </a:xfrm>
        </p:spPr>
        <p:txBody>
          <a:bodyPr anchor="t"/>
          <a:lstStyle/>
          <a:p>
            <a:r>
              <a:rPr lang="en-US" dirty="0"/>
              <a:t>Domain 4: Countermeasures and </a:t>
            </a:r>
            <a:r>
              <a:rPr lang="en-US" dirty="0" smtClean="0"/>
              <a:t>Mitigation </a:t>
            </a:r>
            <a:r>
              <a:rPr lang="en-US" b="0" dirty="0" smtClean="0"/>
              <a:t>(slide 2 of 4)</a:t>
            </a:r>
            <a:br>
              <a:rPr lang="en-US" b="0" dirty="0" smtClean="0"/>
            </a:br>
            <a:r>
              <a:rPr lang="en-US" sz="2400" b="0" i="1" dirty="0"/>
              <a:t>Definition </a:t>
            </a:r>
          </a:p>
        </p:txBody>
      </p:sp>
      <p:sp>
        <p:nvSpPr>
          <p:cNvPr id="7" name="TextBox 6"/>
          <p:cNvSpPr txBox="1"/>
          <p:nvPr/>
        </p:nvSpPr>
        <p:spPr>
          <a:xfrm>
            <a:off x="457198" y="1140755"/>
            <a:ext cx="8229601" cy="314553"/>
          </a:xfrm>
          <a:prstGeom prst="rect">
            <a:avLst/>
          </a:prstGeom>
        </p:spPr>
        <p:txBody>
          <a:bodyPr anchor="ctr" anchorCtr="0"/>
          <a:lstStyle>
            <a:lvl1pPr>
              <a:lnSpc>
                <a:spcPts val="2250"/>
              </a:lnSpc>
              <a:defRPr sz="2100" b="1" baseline="0">
                <a:solidFill>
                  <a:srgbClr val="0039A6"/>
                </a:solidFill>
                <a:effectLst/>
                <a:latin typeface="Calibri" pitchFamily="34" charset="0"/>
                <a:ea typeface="+mj-ea"/>
                <a:cs typeface="+mj-cs"/>
              </a:defRPr>
            </a:lvl1pPr>
            <a:lvl2pPr algn="ctr">
              <a:defRPr sz="3300"/>
            </a:lvl2pPr>
            <a:lvl3pPr algn="ctr">
              <a:defRPr sz="3300"/>
            </a:lvl3pPr>
            <a:lvl4pPr algn="ctr">
              <a:defRPr sz="3300"/>
            </a:lvl4pPr>
            <a:lvl5pPr algn="ctr">
              <a:defRPr sz="3300"/>
            </a:lvl5pPr>
            <a:lvl6pPr marL="342900" algn="ctr" fontAlgn="base">
              <a:spcBef>
                <a:spcPct val="0"/>
              </a:spcBef>
              <a:spcAft>
                <a:spcPct val="0"/>
              </a:spcAft>
              <a:defRPr sz="3300"/>
            </a:lvl6pPr>
            <a:lvl7pPr marL="685800" algn="ctr" fontAlgn="base">
              <a:spcBef>
                <a:spcPct val="0"/>
              </a:spcBef>
              <a:spcAft>
                <a:spcPct val="0"/>
              </a:spcAft>
              <a:defRPr sz="3300"/>
            </a:lvl7pPr>
            <a:lvl8pPr marL="1028700" algn="ctr" fontAlgn="base">
              <a:spcBef>
                <a:spcPct val="0"/>
              </a:spcBef>
              <a:spcAft>
                <a:spcPct val="0"/>
              </a:spcAft>
              <a:defRPr sz="3300"/>
            </a:lvl8pPr>
            <a:lvl9pPr marL="1371600" algn="ctr" fontAlgn="base">
              <a:spcBef>
                <a:spcPct val="0"/>
              </a:spcBef>
              <a:spcAft>
                <a:spcPct val="0"/>
              </a:spcAft>
              <a:defRPr sz="3300"/>
            </a:lvl9pPr>
          </a:lstStyle>
          <a:p>
            <a:r>
              <a:rPr lang="en-US" sz="2000" dirty="0">
                <a:solidFill>
                  <a:srgbClr val="59595B"/>
                </a:solidFill>
              </a:rPr>
              <a:t>Capability 9: Medical Materiel Management and Distribution</a:t>
            </a:r>
          </a:p>
        </p:txBody>
      </p:sp>
      <p:cxnSp>
        <p:nvCxnSpPr>
          <p:cNvPr id="8" name="Straight Connector 7" descr="Section divider" title="Background image"/>
          <p:cNvCxnSpPr/>
          <p:nvPr/>
        </p:nvCxnSpPr>
        <p:spPr>
          <a:xfrm>
            <a:off x="457196" y="1483811"/>
            <a:ext cx="8229600" cy="0"/>
          </a:xfrm>
          <a:prstGeom prst="line">
            <a:avLst/>
          </a:prstGeom>
          <a:ln w="19050">
            <a:solidFill>
              <a:srgbClr val="D50100"/>
            </a:solidFill>
            <a:prstDash val="solid"/>
          </a:ln>
        </p:spPr>
        <p:style>
          <a:lnRef idx="1">
            <a:schemeClr val="accent1"/>
          </a:lnRef>
          <a:fillRef idx="0">
            <a:schemeClr val="accent1"/>
          </a:fillRef>
          <a:effectRef idx="0">
            <a:schemeClr val="accent1"/>
          </a:effectRef>
          <a:fontRef idx="minor">
            <a:schemeClr val="tx1"/>
          </a:fontRef>
        </p:style>
      </p:cxnSp>
      <p:sp>
        <p:nvSpPr>
          <p:cNvPr id="12" name="Text Placeholder 2"/>
          <p:cNvSpPr txBox="1">
            <a:spLocks/>
          </p:cNvSpPr>
          <p:nvPr/>
        </p:nvSpPr>
        <p:spPr bwMode="auto">
          <a:xfrm>
            <a:off x="457200" y="1523824"/>
            <a:ext cx="8229600" cy="112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50100"/>
              </a:buClr>
              <a:buFont typeface="Wingdings" panose="05000000000000000000" pitchFamily="2" charset="2"/>
              <a:buChar char="§"/>
              <a:defRPr sz="2000" kern="1200">
                <a:solidFill>
                  <a:srgbClr val="59595B"/>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en-US" sz="1800" dirty="0" smtClean="0">
                <a:solidFill>
                  <a:srgbClr val="050607"/>
                </a:solidFill>
              </a:rPr>
              <a:t>Medical </a:t>
            </a:r>
            <a:r>
              <a:rPr lang="en-US" sz="1800" dirty="0">
                <a:solidFill>
                  <a:srgbClr val="050607"/>
                </a:solidFill>
              </a:rPr>
              <a:t>materiel management and distribution is the ability to acquire, manage, transport, and track medical materiel during a public health incident or event and the ability to recover and account for unused medical materiel, such as pharmaceuticals, vaccines, gloves, masks, ventilators, or medical equipment after an  incident.</a:t>
            </a:r>
          </a:p>
        </p:txBody>
      </p:sp>
    </p:spTree>
    <p:extLst>
      <p:ext uri="{BB962C8B-B14F-4D97-AF65-F5344CB8AC3E}">
        <p14:creationId xmlns:p14="http://schemas.microsoft.com/office/powerpoint/2010/main" val="262817147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552046" cy="502920"/>
          </a:xfrm>
        </p:spPr>
        <p:txBody>
          <a:bodyPr anchor="t"/>
          <a:lstStyle/>
          <a:p>
            <a:r>
              <a:rPr lang="en-US" dirty="0"/>
              <a:t>Domain 4: Countermeasures and </a:t>
            </a:r>
            <a:r>
              <a:rPr lang="en-US" dirty="0" smtClean="0"/>
              <a:t>Mitigation </a:t>
            </a:r>
            <a:r>
              <a:rPr lang="en-US" b="0" dirty="0" smtClean="0"/>
              <a:t>(slide 3 of 4)</a:t>
            </a:r>
            <a:r>
              <a:rPr lang="en-US" dirty="0" smtClean="0"/>
              <a:t/>
            </a:r>
            <a:br>
              <a:rPr lang="en-US" dirty="0" smtClean="0"/>
            </a:br>
            <a:r>
              <a:rPr lang="en-US" sz="2400" b="0" i="1" dirty="0"/>
              <a:t>Definition </a:t>
            </a:r>
          </a:p>
        </p:txBody>
      </p:sp>
      <p:sp>
        <p:nvSpPr>
          <p:cNvPr id="9" name="TextBox 8"/>
          <p:cNvSpPr txBox="1"/>
          <p:nvPr/>
        </p:nvSpPr>
        <p:spPr>
          <a:xfrm>
            <a:off x="457198" y="1109664"/>
            <a:ext cx="8229601" cy="314553"/>
          </a:xfrm>
          <a:prstGeom prst="rect">
            <a:avLst/>
          </a:prstGeom>
        </p:spPr>
        <p:txBody>
          <a:bodyPr anchor="ctr" anchorCtr="0"/>
          <a:lstStyle>
            <a:lvl1pPr>
              <a:lnSpc>
                <a:spcPts val="2250"/>
              </a:lnSpc>
              <a:defRPr sz="2100" b="1" baseline="0">
                <a:solidFill>
                  <a:srgbClr val="0039A6"/>
                </a:solidFill>
                <a:effectLst/>
                <a:latin typeface="Calibri" pitchFamily="34" charset="0"/>
                <a:ea typeface="+mj-ea"/>
                <a:cs typeface="+mj-cs"/>
              </a:defRPr>
            </a:lvl1pPr>
            <a:lvl2pPr algn="ctr">
              <a:defRPr sz="3300"/>
            </a:lvl2pPr>
            <a:lvl3pPr algn="ctr">
              <a:defRPr sz="3300"/>
            </a:lvl3pPr>
            <a:lvl4pPr algn="ctr">
              <a:defRPr sz="3300"/>
            </a:lvl4pPr>
            <a:lvl5pPr algn="ctr">
              <a:defRPr sz="3300"/>
            </a:lvl5pPr>
            <a:lvl6pPr marL="342900" algn="ctr" fontAlgn="base">
              <a:spcBef>
                <a:spcPct val="0"/>
              </a:spcBef>
              <a:spcAft>
                <a:spcPct val="0"/>
              </a:spcAft>
              <a:defRPr sz="3300"/>
            </a:lvl6pPr>
            <a:lvl7pPr marL="685800" algn="ctr" fontAlgn="base">
              <a:spcBef>
                <a:spcPct val="0"/>
              </a:spcBef>
              <a:spcAft>
                <a:spcPct val="0"/>
              </a:spcAft>
              <a:defRPr sz="3300"/>
            </a:lvl7pPr>
            <a:lvl8pPr marL="1028700" algn="ctr" fontAlgn="base">
              <a:spcBef>
                <a:spcPct val="0"/>
              </a:spcBef>
              <a:spcAft>
                <a:spcPct val="0"/>
              </a:spcAft>
              <a:defRPr sz="3300"/>
            </a:lvl8pPr>
            <a:lvl9pPr marL="1371600" algn="ctr" fontAlgn="base">
              <a:spcBef>
                <a:spcPct val="0"/>
              </a:spcBef>
              <a:spcAft>
                <a:spcPct val="0"/>
              </a:spcAft>
              <a:defRPr sz="3300"/>
            </a:lvl9pPr>
          </a:lstStyle>
          <a:p>
            <a:r>
              <a:rPr lang="en-US" sz="2000" dirty="0">
                <a:solidFill>
                  <a:srgbClr val="59595B"/>
                </a:solidFill>
              </a:rPr>
              <a:t>Capability 11: </a:t>
            </a:r>
            <a:r>
              <a:rPr lang="en-US" sz="2000" dirty="0" err="1">
                <a:solidFill>
                  <a:srgbClr val="59595B"/>
                </a:solidFill>
              </a:rPr>
              <a:t>Nonpharmaceutical</a:t>
            </a:r>
            <a:r>
              <a:rPr lang="en-US" sz="2000" dirty="0">
                <a:solidFill>
                  <a:srgbClr val="59595B"/>
                </a:solidFill>
              </a:rPr>
              <a:t> Interventions </a:t>
            </a:r>
          </a:p>
        </p:txBody>
      </p:sp>
      <p:cxnSp>
        <p:nvCxnSpPr>
          <p:cNvPr id="10" name="Straight Connector 9" descr="Section divider" title="Background image"/>
          <p:cNvCxnSpPr/>
          <p:nvPr/>
        </p:nvCxnSpPr>
        <p:spPr>
          <a:xfrm>
            <a:off x="457196" y="1452720"/>
            <a:ext cx="8229600" cy="0"/>
          </a:xfrm>
          <a:prstGeom prst="line">
            <a:avLst/>
          </a:prstGeom>
          <a:ln w="19050">
            <a:solidFill>
              <a:srgbClr val="D50100"/>
            </a:solidFill>
            <a:prstDash val="solid"/>
          </a:ln>
        </p:spPr>
        <p:style>
          <a:lnRef idx="1">
            <a:schemeClr val="accent1"/>
          </a:lnRef>
          <a:fillRef idx="0">
            <a:schemeClr val="accent1"/>
          </a:fillRef>
          <a:effectRef idx="0">
            <a:schemeClr val="accent1"/>
          </a:effectRef>
          <a:fontRef idx="minor">
            <a:schemeClr val="tx1"/>
          </a:fontRef>
        </p:style>
      </p:cxnSp>
      <p:sp>
        <p:nvSpPr>
          <p:cNvPr id="11" name="Text Placeholder 2"/>
          <p:cNvSpPr txBox="1">
            <a:spLocks/>
          </p:cNvSpPr>
          <p:nvPr/>
        </p:nvSpPr>
        <p:spPr bwMode="auto">
          <a:xfrm>
            <a:off x="457200" y="1505432"/>
            <a:ext cx="8229600" cy="104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50100"/>
              </a:buClr>
              <a:buFont typeface="Wingdings" panose="05000000000000000000" pitchFamily="2" charset="2"/>
              <a:buChar char="§"/>
              <a:defRPr sz="2000" kern="1200">
                <a:solidFill>
                  <a:srgbClr val="59595B"/>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en-US" sz="1800" dirty="0" err="1" smtClean="0">
                <a:solidFill>
                  <a:srgbClr val="050607"/>
                </a:solidFill>
              </a:rPr>
              <a:t>DefiNonpharmaceutical</a:t>
            </a:r>
            <a:r>
              <a:rPr lang="en-US" sz="1800" dirty="0" smtClean="0">
                <a:solidFill>
                  <a:srgbClr val="050607"/>
                </a:solidFill>
              </a:rPr>
              <a:t> </a:t>
            </a:r>
            <a:r>
              <a:rPr lang="en-US" sz="1800" dirty="0">
                <a:solidFill>
                  <a:srgbClr val="050607"/>
                </a:solidFill>
              </a:rPr>
              <a:t>interventions are actions that people and communities can take to help slow the spread of illness or reduce the adverse impact of public health emergencies. </a:t>
            </a:r>
            <a:endParaRPr lang="en-US" sz="1800" dirty="0" smtClean="0">
              <a:solidFill>
                <a:srgbClr val="050607"/>
              </a:solidFill>
            </a:endParaRPr>
          </a:p>
          <a:p>
            <a:pPr>
              <a:spcBef>
                <a:spcPts val="400"/>
              </a:spcBef>
            </a:pPr>
            <a:r>
              <a:rPr lang="en-US" sz="1800" dirty="0" smtClean="0">
                <a:solidFill>
                  <a:srgbClr val="050607"/>
                </a:solidFill>
              </a:rPr>
              <a:t>This </a:t>
            </a:r>
            <a:r>
              <a:rPr lang="en-US" sz="1800" dirty="0">
                <a:solidFill>
                  <a:srgbClr val="050607"/>
                </a:solidFill>
              </a:rPr>
              <a:t>capability focuses on communities, community partners, and stakeholders recommending </a:t>
            </a:r>
            <a:r>
              <a:rPr lang="en-US" sz="1800" dirty="0" smtClean="0">
                <a:solidFill>
                  <a:srgbClr val="050607"/>
                </a:solidFill>
              </a:rPr>
              <a:t>and implementing </a:t>
            </a:r>
            <a:r>
              <a:rPr lang="en-US" sz="1800" dirty="0">
                <a:solidFill>
                  <a:srgbClr val="050607"/>
                </a:solidFill>
              </a:rPr>
              <a:t>nonpharmaceutical interventions in response to the needs of an incident, event, or </a:t>
            </a:r>
            <a:r>
              <a:rPr lang="en-US" sz="1800" dirty="0" smtClean="0">
                <a:solidFill>
                  <a:srgbClr val="050607"/>
                </a:solidFill>
              </a:rPr>
              <a:t>threat. </a:t>
            </a:r>
            <a:endParaRPr lang="en-US" sz="1800" dirty="0">
              <a:solidFill>
                <a:srgbClr val="050607"/>
              </a:solidFill>
            </a:endParaRPr>
          </a:p>
        </p:txBody>
      </p:sp>
    </p:spTree>
    <p:extLst>
      <p:ext uri="{BB962C8B-B14F-4D97-AF65-F5344CB8AC3E}">
        <p14:creationId xmlns:p14="http://schemas.microsoft.com/office/powerpoint/2010/main" val="380072531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Division of State and Local Readiness (DSLR) </a:t>
            </a:r>
            <a:br>
              <a:rPr lang="en-US" dirty="0" smtClean="0"/>
            </a:br>
            <a:r>
              <a:rPr lang="en-US" dirty="0" smtClean="0"/>
              <a:t>Mission and </a:t>
            </a:r>
            <a:r>
              <a:rPr lang="en-US" dirty="0"/>
              <a:t>Strategic Priorities</a:t>
            </a:r>
          </a:p>
        </p:txBody>
      </p:sp>
      <p:pic>
        <p:nvPicPr>
          <p:cNvPr id="11" name="Picture 10">
            <a:extLst>
              <a:ext uri="{FF2B5EF4-FFF2-40B4-BE49-F238E27FC236}">
                <a16:creationId xmlns:a16="http://schemas.microsoft.com/office/drawing/2014/main" id="{2112E859-D0FA-4F29-8829-06427F762F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055" y="1063229"/>
            <a:ext cx="8119889" cy="3877064"/>
          </a:xfrm>
          <a:prstGeom prst="rect">
            <a:avLst/>
          </a:prstGeom>
        </p:spPr>
      </p:pic>
    </p:spTree>
    <p:extLst>
      <p:ext uri="{BB962C8B-B14F-4D97-AF65-F5344CB8AC3E}">
        <p14:creationId xmlns:p14="http://schemas.microsoft.com/office/powerpoint/2010/main" val="370572428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5979"/>
            <a:ext cx="8542421" cy="502920"/>
          </a:xfrm>
        </p:spPr>
        <p:txBody>
          <a:bodyPr anchor="t"/>
          <a:lstStyle/>
          <a:p>
            <a:r>
              <a:rPr lang="en-US" dirty="0"/>
              <a:t>Domain 4: Countermeasures and </a:t>
            </a:r>
            <a:r>
              <a:rPr lang="en-US" dirty="0" smtClean="0"/>
              <a:t>Mitigation </a:t>
            </a:r>
            <a:r>
              <a:rPr lang="en-US" b="0" dirty="0"/>
              <a:t>(slide </a:t>
            </a:r>
            <a:r>
              <a:rPr lang="en-US" b="0" dirty="0" smtClean="0"/>
              <a:t>4 </a:t>
            </a:r>
            <a:r>
              <a:rPr lang="en-US" b="0" dirty="0"/>
              <a:t>of 4)</a:t>
            </a:r>
            <a:r>
              <a:rPr lang="en-US" dirty="0"/>
              <a:t/>
            </a:r>
            <a:br>
              <a:rPr lang="en-US" dirty="0"/>
            </a:br>
            <a:r>
              <a:rPr lang="en-US" sz="2400" b="0" i="1" dirty="0"/>
              <a:t>Definition </a:t>
            </a:r>
          </a:p>
        </p:txBody>
      </p:sp>
      <p:sp>
        <p:nvSpPr>
          <p:cNvPr id="7" name="TextBox 6"/>
          <p:cNvSpPr txBox="1"/>
          <p:nvPr/>
        </p:nvSpPr>
        <p:spPr>
          <a:xfrm>
            <a:off x="457198" y="1195839"/>
            <a:ext cx="8229601" cy="314553"/>
          </a:xfrm>
          <a:prstGeom prst="rect">
            <a:avLst/>
          </a:prstGeom>
        </p:spPr>
        <p:txBody>
          <a:bodyPr anchor="ctr" anchorCtr="0"/>
          <a:lstStyle>
            <a:lvl1pPr>
              <a:lnSpc>
                <a:spcPts val="2250"/>
              </a:lnSpc>
              <a:defRPr sz="2100" b="1" baseline="0">
                <a:solidFill>
                  <a:srgbClr val="0039A6"/>
                </a:solidFill>
                <a:effectLst/>
                <a:latin typeface="Calibri" pitchFamily="34" charset="0"/>
                <a:ea typeface="+mj-ea"/>
                <a:cs typeface="+mj-cs"/>
              </a:defRPr>
            </a:lvl1pPr>
            <a:lvl2pPr algn="ctr">
              <a:defRPr sz="3300"/>
            </a:lvl2pPr>
            <a:lvl3pPr algn="ctr">
              <a:defRPr sz="3300"/>
            </a:lvl3pPr>
            <a:lvl4pPr algn="ctr">
              <a:defRPr sz="3300"/>
            </a:lvl4pPr>
            <a:lvl5pPr algn="ctr">
              <a:defRPr sz="3300"/>
            </a:lvl5pPr>
            <a:lvl6pPr marL="342900" algn="ctr" fontAlgn="base">
              <a:spcBef>
                <a:spcPct val="0"/>
              </a:spcBef>
              <a:spcAft>
                <a:spcPct val="0"/>
              </a:spcAft>
              <a:defRPr sz="3300"/>
            </a:lvl6pPr>
            <a:lvl7pPr marL="685800" algn="ctr" fontAlgn="base">
              <a:spcBef>
                <a:spcPct val="0"/>
              </a:spcBef>
              <a:spcAft>
                <a:spcPct val="0"/>
              </a:spcAft>
              <a:defRPr sz="3300"/>
            </a:lvl7pPr>
            <a:lvl8pPr marL="1028700" algn="ctr" fontAlgn="base">
              <a:spcBef>
                <a:spcPct val="0"/>
              </a:spcBef>
              <a:spcAft>
                <a:spcPct val="0"/>
              </a:spcAft>
              <a:defRPr sz="3300"/>
            </a:lvl8pPr>
            <a:lvl9pPr marL="1371600" algn="ctr" fontAlgn="base">
              <a:spcBef>
                <a:spcPct val="0"/>
              </a:spcBef>
              <a:spcAft>
                <a:spcPct val="0"/>
              </a:spcAft>
              <a:defRPr sz="3300"/>
            </a:lvl9pPr>
          </a:lstStyle>
          <a:p>
            <a:r>
              <a:rPr lang="en-US" sz="2000" dirty="0">
                <a:solidFill>
                  <a:srgbClr val="59595B"/>
                </a:solidFill>
              </a:rPr>
              <a:t>Capability 14: Responder Safety and Health</a:t>
            </a:r>
          </a:p>
        </p:txBody>
      </p:sp>
      <p:cxnSp>
        <p:nvCxnSpPr>
          <p:cNvPr id="8" name="Straight Connector 7" descr="Section divider" title="Background image"/>
          <p:cNvCxnSpPr/>
          <p:nvPr/>
        </p:nvCxnSpPr>
        <p:spPr>
          <a:xfrm>
            <a:off x="457196" y="1538895"/>
            <a:ext cx="8229600" cy="0"/>
          </a:xfrm>
          <a:prstGeom prst="line">
            <a:avLst/>
          </a:prstGeom>
          <a:ln w="19050">
            <a:solidFill>
              <a:srgbClr val="D50100"/>
            </a:solidFill>
            <a:prstDash val="solid"/>
          </a:ln>
        </p:spPr>
        <p:style>
          <a:lnRef idx="1">
            <a:schemeClr val="accent1"/>
          </a:lnRef>
          <a:fillRef idx="0">
            <a:schemeClr val="accent1"/>
          </a:fillRef>
          <a:effectRef idx="0">
            <a:schemeClr val="accent1"/>
          </a:effectRef>
          <a:fontRef idx="minor">
            <a:schemeClr val="tx1"/>
          </a:fontRef>
        </p:style>
      </p:cxnSp>
      <p:sp>
        <p:nvSpPr>
          <p:cNvPr id="12" name="Text Placeholder 2"/>
          <p:cNvSpPr txBox="1">
            <a:spLocks/>
          </p:cNvSpPr>
          <p:nvPr/>
        </p:nvSpPr>
        <p:spPr bwMode="auto">
          <a:xfrm>
            <a:off x="457200" y="1591608"/>
            <a:ext cx="8229600" cy="112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50100"/>
              </a:buClr>
              <a:buFont typeface="Wingdings" panose="05000000000000000000" pitchFamily="2" charset="2"/>
              <a:buChar char="§"/>
              <a:defRPr sz="2000" kern="1200">
                <a:solidFill>
                  <a:srgbClr val="59595B"/>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en-US" sz="1800" dirty="0" smtClean="0">
                <a:solidFill>
                  <a:srgbClr val="050607"/>
                </a:solidFill>
              </a:rPr>
              <a:t>Responder </a:t>
            </a:r>
            <a:r>
              <a:rPr lang="en-US" sz="1800" dirty="0">
                <a:solidFill>
                  <a:srgbClr val="050607"/>
                </a:solidFill>
              </a:rPr>
              <a:t>safety and health is the ability to protect public health and other emergency responders  during  pre-deployment,  deployment,  and post-deployment.</a:t>
            </a:r>
          </a:p>
        </p:txBody>
      </p:sp>
    </p:spTree>
    <p:extLst>
      <p:ext uri="{BB962C8B-B14F-4D97-AF65-F5344CB8AC3E}">
        <p14:creationId xmlns:p14="http://schemas.microsoft.com/office/powerpoint/2010/main" val="399666315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Domain 5: Surge </a:t>
            </a:r>
            <a:r>
              <a:rPr lang="en-US" dirty="0" smtClean="0"/>
              <a:t>Management </a:t>
            </a:r>
            <a:r>
              <a:rPr lang="en-US" b="0" dirty="0"/>
              <a:t>(slide </a:t>
            </a:r>
            <a:r>
              <a:rPr lang="en-US" b="0" dirty="0" smtClean="0"/>
              <a:t>1 of 4)</a:t>
            </a:r>
            <a:r>
              <a:rPr lang="en-US" dirty="0" smtClean="0"/>
              <a:t/>
            </a:r>
            <a:br>
              <a:rPr lang="en-US" dirty="0" smtClean="0"/>
            </a:br>
            <a:r>
              <a:rPr lang="en-US" sz="2400" b="0" i="1" dirty="0"/>
              <a:t>Definition </a:t>
            </a:r>
          </a:p>
        </p:txBody>
      </p:sp>
      <p:sp>
        <p:nvSpPr>
          <p:cNvPr id="9" name="TextBox 8"/>
          <p:cNvSpPr txBox="1"/>
          <p:nvPr/>
        </p:nvSpPr>
        <p:spPr>
          <a:xfrm>
            <a:off x="457198" y="1109664"/>
            <a:ext cx="8229601" cy="314553"/>
          </a:xfrm>
          <a:prstGeom prst="rect">
            <a:avLst/>
          </a:prstGeom>
        </p:spPr>
        <p:txBody>
          <a:bodyPr anchor="ctr" anchorCtr="0"/>
          <a:lstStyle>
            <a:lvl1pPr>
              <a:lnSpc>
                <a:spcPts val="2250"/>
              </a:lnSpc>
              <a:defRPr sz="2100" b="1" baseline="0">
                <a:solidFill>
                  <a:srgbClr val="0039A6"/>
                </a:solidFill>
                <a:effectLst/>
                <a:latin typeface="Calibri" pitchFamily="34" charset="0"/>
                <a:ea typeface="+mj-ea"/>
                <a:cs typeface="+mj-cs"/>
              </a:defRPr>
            </a:lvl1pPr>
            <a:lvl2pPr algn="ctr">
              <a:defRPr sz="3300"/>
            </a:lvl2pPr>
            <a:lvl3pPr algn="ctr">
              <a:defRPr sz="3300"/>
            </a:lvl3pPr>
            <a:lvl4pPr algn="ctr">
              <a:defRPr sz="3300"/>
            </a:lvl4pPr>
            <a:lvl5pPr algn="ctr">
              <a:defRPr sz="3300"/>
            </a:lvl5pPr>
            <a:lvl6pPr marL="342900" algn="ctr" fontAlgn="base">
              <a:spcBef>
                <a:spcPct val="0"/>
              </a:spcBef>
              <a:spcAft>
                <a:spcPct val="0"/>
              </a:spcAft>
              <a:defRPr sz="3300"/>
            </a:lvl6pPr>
            <a:lvl7pPr marL="685800" algn="ctr" fontAlgn="base">
              <a:spcBef>
                <a:spcPct val="0"/>
              </a:spcBef>
              <a:spcAft>
                <a:spcPct val="0"/>
              </a:spcAft>
              <a:defRPr sz="3300"/>
            </a:lvl7pPr>
            <a:lvl8pPr marL="1028700" algn="ctr" fontAlgn="base">
              <a:spcBef>
                <a:spcPct val="0"/>
              </a:spcBef>
              <a:spcAft>
                <a:spcPct val="0"/>
              </a:spcAft>
              <a:defRPr sz="3300"/>
            </a:lvl8pPr>
            <a:lvl9pPr marL="1371600" algn="ctr" fontAlgn="base">
              <a:spcBef>
                <a:spcPct val="0"/>
              </a:spcBef>
              <a:spcAft>
                <a:spcPct val="0"/>
              </a:spcAft>
              <a:defRPr sz="3300"/>
            </a:lvl9pPr>
          </a:lstStyle>
          <a:p>
            <a:r>
              <a:rPr lang="en-US" sz="2000" dirty="0">
                <a:solidFill>
                  <a:srgbClr val="59595B"/>
                </a:solidFill>
              </a:rPr>
              <a:t>Capability 5: Fatality Management</a:t>
            </a:r>
          </a:p>
        </p:txBody>
      </p:sp>
      <p:cxnSp>
        <p:nvCxnSpPr>
          <p:cNvPr id="10" name="Straight Connector 9" descr="Section divider" title="Background image"/>
          <p:cNvCxnSpPr/>
          <p:nvPr/>
        </p:nvCxnSpPr>
        <p:spPr>
          <a:xfrm>
            <a:off x="457196" y="1452720"/>
            <a:ext cx="8229600" cy="0"/>
          </a:xfrm>
          <a:prstGeom prst="line">
            <a:avLst/>
          </a:prstGeom>
          <a:ln w="19050">
            <a:solidFill>
              <a:srgbClr val="D50100"/>
            </a:solidFill>
            <a:prstDash val="solid"/>
          </a:ln>
        </p:spPr>
        <p:style>
          <a:lnRef idx="1">
            <a:schemeClr val="accent1"/>
          </a:lnRef>
          <a:fillRef idx="0">
            <a:schemeClr val="accent1"/>
          </a:fillRef>
          <a:effectRef idx="0">
            <a:schemeClr val="accent1"/>
          </a:effectRef>
          <a:fontRef idx="minor">
            <a:schemeClr val="tx1"/>
          </a:fontRef>
        </p:style>
      </p:cxnSp>
      <p:sp>
        <p:nvSpPr>
          <p:cNvPr id="11" name="Text Placeholder 2"/>
          <p:cNvSpPr txBox="1">
            <a:spLocks/>
          </p:cNvSpPr>
          <p:nvPr/>
        </p:nvSpPr>
        <p:spPr bwMode="auto">
          <a:xfrm>
            <a:off x="457196" y="1452720"/>
            <a:ext cx="8229600" cy="104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50100"/>
              </a:buClr>
              <a:buFont typeface="Wingdings" panose="05000000000000000000" pitchFamily="2" charset="2"/>
              <a:buChar char="§"/>
              <a:defRPr sz="2000" kern="1200">
                <a:solidFill>
                  <a:srgbClr val="59595B"/>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en-US" sz="1800" dirty="0" smtClean="0">
                <a:solidFill>
                  <a:srgbClr val="050607"/>
                </a:solidFill>
              </a:rPr>
              <a:t>Fatality </a:t>
            </a:r>
            <a:r>
              <a:rPr lang="en-US" sz="1800" dirty="0">
                <a:solidFill>
                  <a:srgbClr val="050607"/>
                </a:solidFill>
              </a:rPr>
              <a:t>management is the ability to coordinate with partner organizations and agencies to provide fatality management services. </a:t>
            </a:r>
            <a:endParaRPr lang="en-US" sz="1800" dirty="0" smtClean="0">
              <a:solidFill>
                <a:srgbClr val="050607"/>
              </a:solidFill>
            </a:endParaRPr>
          </a:p>
          <a:p>
            <a:pPr>
              <a:spcBef>
                <a:spcPts val="400"/>
              </a:spcBef>
            </a:pPr>
            <a:r>
              <a:rPr lang="en-US" sz="1800" dirty="0" smtClean="0">
                <a:solidFill>
                  <a:srgbClr val="050607"/>
                </a:solidFill>
              </a:rPr>
              <a:t>The </a:t>
            </a:r>
            <a:r>
              <a:rPr lang="en-US" sz="1800" dirty="0">
                <a:solidFill>
                  <a:srgbClr val="050607"/>
                </a:solidFill>
              </a:rPr>
              <a:t>public health agency role in fatality management activities may </a:t>
            </a:r>
            <a:r>
              <a:rPr lang="en-US" sz="1800" dirty="0" smtClean="0">
                <a:solidFill>
                  <a:srgbClr val="050607"/>
                </a:solidFill>
              </a:rPr>
              <a:t>include </a:t>
            </a:r>
            <a:r>
              <a:rPr lang="en-US" sz="1800" dirty="0">
                <a:solidFill>
                  <a:srgbClr val="050607"/>
                </a:solidFill>
              </a:rPr>
              <a:t>supporting</a:t>
            </a:r>
          </a:p>
          <a:p>
            <a:pPr lvl="1">
              <a:spcBef>
                <a:spcPts val="400"/>
              </a:spcBef>
            </a:pPr>
            <a:r>
              <a:rPr lang="en-US" sz="1800" dirty="0" smtClean="0">
                <a:solidFill>
                  <a:srgbClr val="050607"/>
                </a:solidFill>
              </a:rPr>
              <a:t>Recovery </a:t>
            </a:r>
            <a:r>
              <a:rPr lang="en-US" sz="1800" dirty="0">
                <a:solidFill>
                  <a:srgbClr val="050607"/>
                </a:solidFill>
              </a:rPr>
              <a:t>and preservation of  remains</a:t>
            </a:r>
          </a:p>
          <a:p>
            <a:pPr lvl="1">
              <a:spcBef>
                <a:spcPts val="400"/>
              </a:spcBef>
            </a:pPr>
            <a:r>
              <a:rPr lang="en-US" sz="1800" dirty="0" smtClean="0">
                <a:solidFill>
                  <a:srgbClr val="050607"/>
                </a:solidFill>
              </a:rPr>
              <a:t>Identification  </a:t>
            </a:r>
            <a:r>
              <a:rPr lang="en-US" sz="1800" dirty="0">
                <a:solidFill>
                  <a:srgbClr val="050607"/>
                </a:solidFill>
              </a:rPr>
              <a:t>of  the deceased</a:t>
            </a:r>
          </a:p>
          <a:p>
            <a:pPr lvl="1">
              <a:spcBef>
                <a:spcPts val="400"/>
              </a:spcBef>
            </a:pPr>
            <a:r>
              <a:rPr lang="en-US" sz="1800" dirty="0" smtClean="0">
                <a:solidFill>
                  <a:srgbClr val="050607"/>
                </a:solidFill>
              </a:rPr>
              <a:t>Determination </a:t>
            </a:r>
            <a:r>
              <a:rPr lang="en-US" sz="1800" dirty="0">
                <a:solidFill>
                  <a:srgbClr val="050607"/>
                </a:solidFill>
              </a:rPr>
              <a:t>of cause and manner of death</a:t>
            </a:r>
          </a:p>
          <a:p>
            <a:pPr lvl="1">
              <a:spcBef>
                <a:spcPts val="400"/>
              </a:spcBef>
            </a:pPr>
            <a:r>
              <a:rPr lang="en-US" sz="1800" dirty="0" smtClean="0">
                <a:solidFill>
                  <a:srgbClr val="050607"/>
                </a:solidFill>
              </a:rPr>
              <a:t>Release </a:t>
            </a:r>
            <a:r>
              <a:rPr lang="en-US" sz="1800" dirty="0">
                <a:solidFill>
                  <a:srgbClr val="050607"/>
                </a:solidFill>
              </a:rPr>
              <a:t>of remains to an authorized individual</a:t>
            </a:r>
          </a:p>
          <a:p>
            <a:pPr lvl="1">
              <a:spcBef>
                <a:spcPts val="400"/>
              </a:spcBef>
            </a:pPr>
            <a:r>
              <a:rPr lang="en-US" sz="1800" dirty="0" smtClean="0">
                <a:solidFill>
                  <a:srgbClr val="050607"/>
                </a:solidFill>
              </a:rPr>
              <a:t>Provision </a:t>
            </a:r>
            <a:r>
              <a:rPr lang="en-US" sz="1800" dirty="0">
                <a:solidFill>
                  <a:srgbClr val="050607"/>
                </a:solidFill>
              </a:rPr>
              <a:t>of mental/behavioral health assistance for the </a:t>
            </a:r>
            <a:r>
              <a:rPr lang="en-US" sz="1800" dirty="0" smtClean="0">
                <a:solidFill>
                  <a:srgbClr val="050607"/>
                </a:solidFill>
              </a:rPr>
              <a:t>grieving</a:t>
            </a:r>
            <a:endParaRPr lang="en-US" sz="1800" dirty="0">
              <a:solidFill>
                <a:srgbClr val="050607"/>
              </a:solidFill>
            </a:endParaRPr>
          </a:p>
        </p:txBody>
      </p:sp>
    </p:spTree>
    <p:extLst>
      <p:ext uri="{BB962C8B-B14F-4D97-AF65-F5344CB8AC3E}">
        <p14:creationId xmlns:p14="http://schemas.microsoft.com/office/powerpoint/2010/main" val="4204520636"/>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Domain 5: Surge </a:t>
            </a:r>
            <a:r>
              <a:rPr lang="en-US" dirty="0" smtClean="0"/>
              <a:t>Management </a:t>
            </a:r>
            <a:r>
              <a:rPr lang="en-US" b="0" dirty="0"/>
              <a:t>(slide </a:t>
            </a:r>
            <a:r>
              <a:rPr lang="en-US" b="0" dirty="0" smtClean="0"/>
              <a:t>2 </a:t>
            </a:r>
            <a:r>
              <a:rPr lang="en-US" b="0" dirty="0"/>
              <a:t>of 4)</a:t>
            </a:r>
            <a:r>
              <a:rPr lang="en-US" dirty="0"/>
              <a:t/>
            </a:r>
            <a:br>
              <a:rPr lang="en-US" dirty="0"/>
            </a:br>
            <a:r>
              <a:rPr lang="en-US" sz="2400" b="0" i="1" dirty="0"/>
              <a:t>Definition </a:t>
            </a:r>
          </a:p>
        </p:txBody>
      </p:sp>
      <p:sp>
        <p:nvSpPr>
          <p:cNvPr id="7" name="TextBox 6"/>
          <p:cNvSpPr txBox="1"/>
          <p:nvPr/>
        </p:nvSpPr>
        <p:spPr>
          <a:xfrm>
            <a:off x="457198" y="1184822"/>
            <a:ext cx="8229601" cy="314553"/>
          </a:xfrm>
          <a:prstGeom prst="rect">
            <a:avLst/>
          </a:prstGeom>
        </p:spPr>
        <p:txBody>
          <a:bodyPr anchor="ctr" anchorCtr="0"/>
          <a:lstStyle>
            <a:lvl1pPr>
              <a:lnSpc>
                <a:spcPts val="2250"/>
              </a:lnSpc>
              <a:defRPr sz="2100" b="1" baseline="0">
                <a:solidFill>
                  <a:srgbClr val="0039A6"/>
                </a:solidFill>
                <a:effectLst/>
                <a:latin typeface="Calibri" pitchFamily="34" charset="0"/>
                <a:ea typeface="+mj-ea"/>
                <a:cs typeface="+mj-cs"/>
              </a:defRPr>
            </a:lvl1pPr>
            <a:lvl2pPr algn="ctr">
              <a:defRPr sz="3300"/>
            </a:lvl2pPr>
            <a:lvl3pPr algn="ctr">
              <a:defRPr sz="3300"/>
            </a:lvl3pPr>
            <a:lvl4pPr algn="ctr">
              <a:defRPr sz="3300"/>
            </a:lvl4pPr>
            <a:lvl5pPr algn="ctr">
              <a:defRPr sz="3300"/>
            </a:lvl5pPr>
            <a:lvl6pPr marL="342900" algn="ctr" fontAlgn="base">
              <a:spcBef>
                <a:spcPct val="0"/>
              </a:spcBef>
              <a:spcAft>
                <a:spcPct val="0"/>
              </a:spcAft>
              <a:defRPr sz="3300"/>
            </a:lvl6pPr>
            <a:lvl7pPr marL="685800" algn="ctr" fontAlgn="base">
              <a:spcBef>
                <a:spcPct val="0"/>
              </a:spcBef>
              <a:spcAft>
                <a:spcPct val="0"/>
              </a:spcAft>
              <a:defRPr sz="3300"/>
            </a:lvl7pPr>
            <a:lvl8pPr marL="1028700" algn="ctr" fontAlgn="base">
              <a:spcBef>
                <a:spcPct val="0"/>
              </a:spcBef>
              <a:spcAft>
                <a:spcPct val="0"/>
              </a:spcAft>
              <a:defRPr sz="3300"/>
            </a:lvl8pPr>
            <a:lvl9pPr marL="1371600" algn="ctr" fontAlgn="base">
              <a:spcBef>
                <a:spcPct val="0"/>
              </a:spcBef>
              <a:spcAft>
                <a:spcPct val="0"/>
              </a:spcAft>
              <a:defRPr sz="3300"/>
            </a:lvl9pPr>
          </a:lstStyle>
          <a:p>
            <a:r>
              <a:rPr lang="en-US" sz="2000" dirty="0">
                <a:solidFill>
                  <a:srgbClr val="59595B"/>
                </a:solidFill>
              </a:rPr>
              <a:t>Capability 7: Mass Care</a:t>
            </a:r>
          </a:p>
        </p:txBody>
      </p:sp>
      <p:cxnSp>
        <p:nvCxnSpPr>
          <p:cNvPr id="8" name="Straight Connector 7" descr="Section divider" title="Background image"/>
          <p:cNvCxnSpPr/>
          <p:nvPr/>
        </p:nvCxnSpPr>
        <p:spPr>
          <a:xfrm>
            <a:off x="457196" y="1527878"/>
            <a:ext cx="8229600" cy="0"/>
          </a:xfrm>
          <a:prstGeom prst="line">
            <a:avLst/>
          </a:prstGeom>
          <a:ln w="19050">
            <a:solidFill>
              <a:srgbClr val="D50100"/>
            </a:solidFill>
            <a:prstDash val="solid"/>
          </a:ln>
        </p:spPr>
        <p:style>
          <a:lnRef idx="1">
            <a:schemeClr val="accent1"/>
          </a:lnRef>
          <a:fillRef idx="0">
            <a:schemeClr val="accent1"/>
          </a:fillRef>
          <a:effectRef idx="0">
            <a:schemeClr val="accent1"/>
          </a:effectRef>
          <a:fontRef idx="minor">
            <a:schemeClr val="tx1"/>
          </a:fontRef>
        </p:style>
      </p:cxnSp>
      <p:sp>
        <p:nvSpPr>
          <p:cNvPr id="12" name="Text Placeholder 2"/>
          <p:cNvSpPr txBox="1">
            <a:spLocks/>
          </p:cNvSpPr>
          <p:nvPr/>
        </p:nvSpPr>
        <p:spPr bwMode="auto">
          <a:xfrm>
            <a:off x="457200" y="1542491"/>
            <a:ext cx="8229600" cy="112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50100"/>
              </a:buClr>
              <a:buFont typeface="Wingdings" panose="05000000000000000000" pitchFamily="2" charset="2"/>
              <a:buChar char="§"/>
              <a:defRPr sz="2000" kern="1200">
                <a:solidFill>
                  <a:srgbClr val="59595B"/>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1800" dirty="0" smtClean="0">
                <a:solidFill>
                  <a:srgbClr val="050607"/>
                </a:solidFill>
              </a:rPr>
              <a:t>Mass </a:t>
            </a:r>
            <a:r>
              <a:rPr lang="en-US" sz="1800" dirty="0">
                <a:solidFill>
                  <a:srgbClr val="050607"/>
                </a:solidFill>
              </a:rPr>
              <a:t>care is the ability of public health agencies to coordinate with and support partner agencies to address, within a congregate location (excluding shelter-in-place locations), the public health, health care, mental/behavioral health, and human services needs of those impacted by an incident. </a:t>
            </a:r>
            <a:endParaRPr lang="en-US" sz="1800" dirty="0" smtClean="0">
              <a:solidFill>
                <a:srgbClr val="050607"/>
              </a:solidFill>
            </a:endParaRPr>
          </a:p>
          <a:p>
            <a:pPr lvl="0"/>
            <a:r>
              <a:rPr lang="en-US" sz="1800" dirty="0" smtClean="0">
                <a:solidFill>
                  <a:srgbClr val="050607"/>
                </a:solidFill>
              </a:rPr>
              <a:t>This </a:t>
            </a:r>
            <a:r>
              <a:rPr lang="en-US" sz="1800" dirty="0">
                <a:solidFill>
                  <a:srgbClr val="050607"/>
                </a:solidFill>
              </a:rPr>
              <a:t>capability includes coordinating ongoing surveillance and public health assessments to ensure that health needs continue to be met as the incident evolves.</a:t>
            </a:r>
          </a:p>
        </p:txBody>
      </p:sp>
    </p:spTree>
    <p:extLst>
      <p:ext uri="{BB962C8B-B14F-4D97-AF65-F5344CB8AC3E}">
        <p14:creationId xmlns:p14="http://schemas.microsoft.com/office/powerpoint/2010/main" val="1378430460"/>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Domain 5: Surge </a:t>
            </a:r>
            <a:r>
              <a:rPr lang="en-US" dirty="0" smtClean="0"/>
              <a:t>Management </a:t>
            </a:r>
            <a:r>
              <a:rPr lang="en-US" b="0" dirty="0"/>
              <a:t>(slide </a:t>
            </a:r>
            <a:r>
              <a:rPr lang="en-US" b="0" dirty="0" smtClean="0"/>
              <a:t>3 </a:t>
            </a:r>
            <a:r>
              <a:rPr lang="en-US" b="0" dirty="0"/>
              <a:t>of 4)</a:t>
            </a:r>
            <a:r>
              <a:rPr lang="en-US" dirty="0"/>
              <a:t/>
            </a:r>
            <a:br>
              <a:rPr lang="en-US" dirty="0"/>
            </a:br>
            <a:r>
              <a:rPr lang="en-US" sz="2400" b="0" i="1" dirty="0"/>
              <a:t>Definition </a:t>
            </a:r>
          </a:p>
        </p:txBody>
      </p:sp>
      <p:sp>
        <p:nvSpPr>
          <p:cNvPr id="9" name="TextBox 8"/>
          <p:cNvSpPr txBox="1"/>
          <p:nvPr/>
        </p:nvSpPr>
        <p:spPr>
          <a:xfrm>
            <a:off x="457198" y="1109664"/>
            <a:ext cx="8229601" cy="314553"/>
          </a:xfrm>
          <a:prstGeom prst="rect">
            <a:avLst/>
          </a:prstGeom>
        </p:spPr>
        <p:txBody>
          <a:bodyPr anchor="ctr" anchorCtr="0"/>
          <a:lstStyle>
            <a:lvl1pPr>
              <a:lnSpc>
                <a:spcPts val="2250"/>
              </a:lnSpc>
              <a:defRPr sz="2100" b="1" baseline="0">
                <a:solidFill>
                  <a:srgbClr val="0039A6"/>
                </a:solidFill>
                <a:effectLst/>
                <a:latin typeface="Calibri" pitchFamily="34" charset="0"/>
                <a:ea typeface="+mj-ea"/>
                <a:cs typeface="+mj-cs"/>
              </a:defRPr>
            </a:lvl1pPr>
            <a:lvl2pPr algn="ctr">
              <a:defRPr sz="3300"/>
            </a:lvl2pPr>
            <a:lvl3pPr algn="ctr">
              <a:defRPr sz="3300"/>
            </a:lvl3pPr>
            <a:lvl4pPr algn="ctr">
              <a:defRPr sz="3300"/>
            </a:lvl4pPr>
            <a:lvl5pPr algn="ctr">
              <a:defRPr sz="3300"/>
            </a:lvl5pPr>
            <a:lvl6pPr marL="342900" algn="ctr" fontAlgn="base">
              <a:spcBef>
                <a:spcPct val="0"/>
              </a:spcBef>
              <a:spcAft>
                <a:spcPct val="0"/>
              </a:spcAft>
              <a:defRPr sz="3300"/>
            </a:lvl6pPr>
            <a:lvl7pPr marL="685800" algn="ctr" fontAlgn="base">
              <a:spcBef>
                <a:spcPct val="0"/>
              </a:spcBef>
              <a:spcAft>
                <a:spcPct val="0"/>
              </a:spcAft>
              <a:defRPr sz="3300"/>
            </a:lvl7pPr>
            <a:lvl8pPr marL="1028700" algn="ctr" fontAlgn="base">
              <a:spcBef>
                <a:spcPct val="0"/>
              </a:spcBef>
              <a:spcAft>
                <a:spcPct val="0"/>
              </a:spcAft>
              <a:defRPr sz="3300"/>
            </a:lvl8pPr>
            <a:lvl9pPr marL="1371600" algn="ctr" fontAlgn="base">
              <a:spcBef>
                <a:spcPct val="0"/>
              </a:spcBef>
              <a:spcAft>
                <a:spcPct val="0"/>
              </a:spcAft>
              <a:defRPr sz="3300"/>
            </a:lvl9pPr>
          </a:lstStyle>
          <a:p>
            <a:r>
              <a:rPr lang="en-US" sz="2000" dirty="0">
                <a:solidFill>
                  <a:srgbClr val="59595B"/>
                </a:solidFill>
              </a:rPr>
              <a:t>Capability 10: Medical Surge </a:t>
            </a:r>
          </a:p>
        </p:txBody>
      </p:sp>
      <p:cxnSp>
        <p:nvCxnSpPr>
          <p:cNvPr id="10" name="Straight Connector 9" descr="Section divider" title="Background image"/>
          <p:cNvCxnSpPr/>
          <p:nvPr/>
        </p:nvCxnSpPr>
        <p:spPr>
          <a:xfrm>
            <a:off x="457196" y="1452720"/>
            <a:ext cx="8229600" cy="0"/>
          </a:xfrm>
          <a:prstGeom prst="line">
            <a:avLst/>
          </a:prstGeom>
          <a:ln w="19050">
            <a:solidFill>
              <a:srgbClr val="D50100"/>
            </a:solidFill>
            <a:prstDash val="solid"/>
          </a:ln>
        </p:spPr>
        <p:style>
          <a:lnRef idx="1">
            <a:schemeClr val="accent1"/>
          </a:lnRef>
          <a:fillRef idx="0">
            <a:schemeClr val="accent1"/>
          </a:fillRef>
          <a:effectRef idx="0">
            <a:schemeClr val="accent1"/>
          </a:effectRef>
          <a:fontRef idx="minor">
            <a:schemeClr val="tx1"/>
          </a:fontRef>
        </p:style>
      </p:cxnSp>
      <p:sp>
        <p:nvSpPr>
          <p:cNvPr id="11" name="Text Placeholder 2"/>
          <p:cNvSpPr txBox="1">
            <a:spLocks/>
          </p:cNvSpPr>
          <p:nvPr/>
        </p:nvSpPr>
        <p:spPr bwMode="auto">
          <a:xfrm>
            <a:off x="457196" y="1552324"/>
            <a:ext cx="8229600" cy="104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50100"/>
              </a:buClr>
              <a:buFont typeface="Wingdings" panose="05000000000000000000" pitchFamily="2" charset="2"/>
              <a:buChar char="§"/>
              <a:defRPr sz="2000" kern="1200">
                <a:solidFill>
                  <a:srgbClr val="59595B"/>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en-US" sz="1800" dirty="0" smtClean="0">
                <a:solidFill>
                  <a:srgbClr val="050607"/>
                </a:solidFill>
              </a:rPr>
              <a:t>Medical </a:t>
            </a:r>
            <a:r>
              <a:rPr lang="en-US" sz="1800" dirty="0">
                <a:solidFill>
                  <a:srgbClr val="050607"/>
                </a:solidFill>
              </a:rPr>
              <a:t>surge is the ability to provide adequate medical evaluation and care during events that exceed the limits of the normal medical infrastructure of an affected community. </a:t>
            </a:r>
            <a:endParaRPr lang="en-US" sz="1800" dirty="0" smtClean="0">
              <a:solidFill>
                <a:srgbClr val="050607"/>
              </a:solidFill>
            </a:endParaRPr>
          </a:p>
          <a:p>
            <a:pPr>
              <a:spcBef>
                <a:spcPts val="400"/>
              </a:spcBef>
            </a:pPr>
            <a:r>
              <a:rPr lang="en-US" sz="1800" dirty="0" smtClean="0">
                <a:solidFill>
                  <a:srgbClr val="050607"/>
                </a:solidFill>
              </a:rPr>
              <a:t>It </a:t>
            </a:r>
            <a:r>
              <a:rPr lang="en-US" sz="1800" dirty="0">
                <a:solidFill>
                  <a:srgbClr val="050607"/>
                </a:solidFill>
              </a:rPr>
              <a:t>encompasses the ability of the health care system to endure a hazard impact, maintain or rapidly recover operations that were compromised, and support the delivery of medical care and associated public health services, including disease surveillance, epidemiological inquiry, laboratory diagnostic services, and environmental health assessments.</a:t>
            </a:r>
          </a:p>
        </p:txBody>
      </p:sp>
    </p:spTree>
    <p:extLst>
      <p:ext uri="{BB962C8B-B14F-4D97-AF65-F5344CB8AC3E}">
        <p14:creationId xmlns:p14="http://schemas.microsoft.com/office/powerpoint/2010/main" val="3469462541"/>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Domain 5: Surge </a:t>
            </a:r>
            <a:r>
              <a:rPr lang="en-US" dirty="0" smtClean="0"/>
              <a:t>Management </a:t>
            </a:r>
            <a:r>
              <a:rPr lang="en-US" b="0" dirty="0"/>
              <a:t>(slide </a:t>
            </a:r>
            <a:r>
              <a:rPr lang="en-US" b="0" dirty="0" smtClean="0"/>
              <a:t>4 </a:t>
            </a:r>
            <a:r>
              <a:rPr lang="en-US" b="0" dirty="0"/>
              <a:t>of 4)</a:t>
            </a:r>
            <a:r>
              <a:rPr lang="en-US" dirty="0"/>
              <a:t/>
            </a:r>
            <a:br>
              <a:rPr lang="en-US" dirty="0"/>
            </a:br>
            <a:r>
              <a:rPr lang="en-US" sz="2400" b="0" i="1" dirty="0"/>
              <a:t>Definition </a:t>
            </a:r>
          </a:p>
        </p:txBody>
      </p:sp>
      <p:sp>
        <p:nvSpPr>
          <p:cNvPr id="7" name="TextBox 6"/>
          <p:cNvSpPr txBox="1"/>
          <p:nvPr/>
        </p:nvSpPr>
        <p:spPr>
          <a:xfrm>
            <a:off x="457198" y="1236759"/>
            <a:ext cx="8229601" cy="314553"/>
          </a:xfrm>
          <a:prstGeom prst="rect">
            <a:avLst/>
          </a:prstGeom>
        </p:spPr>
        <p:txBody>
          <a:bodyPr anchor="ctr" anchorCtr="0"/>
          <a:lstStyle>
            <a:lvl1pPr>
              <a:lnSpc>
                <a:spcPts val="2250"/>
              </a:lnSpc>
              <a:defRPr sz="2100" b="1" baseline="0">
                <a:solidFill>
                  <a:srgbClr val="0039A6"/>
                </a:solidFill>
                <a:effectLst/>
                <a:latin typeface="Calibri" pitchFamily="34" charset="0"/>
                <a:ea typeface="+mj-ea"/>
                <a:cs typeface="+mj-cs"/>
              </a:defRPr>
            </a:lvl1pPr>
            <a:lvl2pPr algn="ctr">
              <a:defRPr sz="3300"/>
            </a:lvl2pPr>
            <a:lvl3pPr algn="ctr">
              <a:defRPr sz="3300"/>
            </a:lvl3pPr>
            <a:lvl4pPr algn="ctr">
              <a:defRPr sz="3300"/>
            </a:lvl4pPr>
            <a:lvl5pPr algn="ctr">
              <a:defRPr sz="3300"/>
            </a:lvl5pPr>
            <a:lvl6pPr marL="342900" algn="ctr" fontAlgn="base">
              <a:spcBef>
                <a:spcPct val="0"/>
              </a:spcBef>
              <a:spcAft>
                <a:spcPct val="0"/>
              </a:spcAft>
              <a:defRPr sz="3300"/>
            </a:lvl6pPr>
            <a:lvl7pPr marL="685800" algn="ctr" fontAlgn="base">
              <a:spcBef>
                <a:spcPct val="0"/>
              </a:spcBef>
              <a:spcAft>
                <a:spcPct val="0"/>
              </a:spcAft>
              <a:defRPr sz="3300"/>
            </a:lvl7pPr>
            <a:lvl8pPr marL="1028700" algn="ctr" fontAlgn="base">
              <a:spcBef>
                <a:spcPct val="0"/>
              </a:spcBef>
              <a:spcAft>
                <a:spcPct val="0"/>
              </a:spcAft>
              <a:defRPr sz="3300"/>
            </a:lvl8pPr>
            <a:lvl9pPr marL="1371600" algn="ctr" fontAlgn="base">
              <a:spcBef>
                <a:spcPct val="0"/>
              </a:spcBef>
              <a:spcAft>
                <a:spcPct val="0"/>
              </a:spcAft>
              <a:defRPr sz="3300"/>
            </a:lvl9pPr>
          </a:lstStyle>
          <a:p>
            <a:r>
              <a:rPr lang="en-US" sz="2000" dirty="0">
                <a:solidFill>
                  <a:srgbClr val="59595B"/>
                </a:solidFill>
              </a:rPr>
              <a:t>Capability 15: Volunteer Management</a:t>
            </a:r>
          </a:p>
        </p:txBody>
      </p:sp>
      <p:cxnSp>
        <p:nvCxnSpPr>
          <p:cNvPr id="8" name="Straight Connector 7" descr="Section divider" title="Background image"/>
          <p:cNvCxnSpPr/>
          <p:nvPr/>
        </p:nvCxnSpPr>
        <p:spPr>
          <a:xfrm>
            <a:off x="457196" y="1579815"/>
            <a:ext cx="8229600" cy="0"/>
          </a:xfrm>
          <a:prstGeom prst="line">
            <a:avLst/>
          </a:prstGeom>
          <a:ln w="19050">
            <a:solidFill>
              <a:srgbClr val="D50100"/>
            </a:solidFill>
            <a:prstDash val="solid"/>
          </a:ln>
        </p:spPr>
        <p:style>
          <a:lnRef idx="1">
            <a:schemeClr val="accent1"/>
          </a:lnRef>
          <a:fillRef idx="0">
            <a:schemeClr val="accent1"/>
          </a:fillRef>
          <a:effectRef idx="0">
            <a:schemeClr val="accent1"/>
          </a:effectRef>
          <a:fontRef idx="minor">
            <a:schemeClr val="tx1"/>
          </a:fontRef>
        </p:style>
      </p:cxnSp>
      <p:sp>
        <p:nvSpPr>
          <p:cNvPr id="12" name="Text Placeholder 2"/>
          <p:cNvSpPr txBox="1">
            <a:spLocks/>
          </p:cNvSpPr>
          <p:nvPr/>
        </p:nvSpPr>
        <p:spPr bwMode="auto">
          <a:xfrm>
            <a:off x="457200" y="1619828"/>
            <a:ext cx="8229600" cy="112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50100"/>
              </a:buClr>
              <a:buFont typeface="Wingdings" panose="05000000000000000000" pitchFamily="2" charset="2"/>
              <a:buChar char="§"/>
              <a:defRPr sz="2000" kern="1200">
                <a:solidFill>
                  <a:srgbClr val="59595B"/>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1800" dirty="0" smtClean="0">
                <a:solidFill>
                  <a:srgbClr val="050607"/>
                </a:solidFill>
              </a:rPr>
              <a:t>Volunteer </a:t>
            </a:r>
            <a:r>
              <a:rPr lang="en-US" sz="1800" dirty="0">
                <a:solidFill>
                  <a:srgbClr val="050607"/>
                </a:solidFill>
              </a:rPr>
              <a:t>management is the ability to coordinate with emergency management and partner agencies to identify, recruit, register, verify, train, and engage volunteers to support the jurisdictional public health agency’s preparedness, response, and recovery activities during pre-deployment, deployment, and post-deployment.</a:t>
            </a:r>
          </a:p>
        </p:txBody>
      </p:sp>
    </p:spTree>
    <p:extLst>
      <p:ext uri="{BB962C8B-B14F-4D97-AF65-F5344CB8AC3E}">
        <p14:creationId xmlns:p14="http://schemas.microsoft.com/office/powerpoint/2010/main" val="3003834448"/>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Domain 6: </a:t>
            </a:r>
            <a:r>
              <a:rPr lang="en-US" dirty="0" err="1" smtClean="0"/>
              <a:t>Biosurveillance</a:t>
            </a:r>
            <a:r>
              <a:rPr lang="en-US" dirty="0" smtClean="0"/>
              <a:t> </a:t>
            </a:r>
            <a:r>
              <a:rPr lang="en-US" b="0" dirty="0"/>
              <a:t>(slide 1 of </a:t>
            </a:r>
            <a:r>
              <a:rPr lang="en-US" b="0" dirty="0" smtClean="0"/>
              <a:t>2)</a:t>
            </a:r>
            <a:r>
              <a:rPr lang="en-US" b="0" i="1" dirty="0"/>
              <a:t/>
            </a:r>
            <a:br>
              <a:rPr lang="en-US" b="0" i="1" dirty="0"/>
            </a:br>
            <a:r>
              <a:rPr lang="en-US" sz="2400" b="0" i="1" dirty="0"/>
              <a:t>Definition </a:t>
            </a:r>
          </a:p>
        </p:txBody>
      </p:sp>
      <p:sp>
        <p:nvSpPr>
          <p:cNvPr id="9" name="TextBox 8"/>
          <p:cNvSpPr txBox="1"/>
          <p:nvPr/>
        </p:nvSpPr>
        <p:spPr>
          <a:xfrm>
            <a:off x="457198" y="1109664"/>
            <a:ext cx="8229601" cy="314553"/>
          </a:xfrm>
          <a:prstGeom prst="rect">
            <a:avLst/>
          </a:prstGeom>
        </p:spPr>
        <p:txBody>
          <a:bodyPr anchor="ctr" anchorCtr="0"/>
          <a:lstStyle>
            <a:lvl1pPr>
              <a:lnSpc>
                <a:spcPts val="2250"/>
              </a:lnSpc>
              <a:defRPr sz="2100" b="1" baseline="0">
                <a:solidFill>
                  <a:srgbClr val="0039A6"/>
                </a:solidFill>
                <a:effectLst/>
                <a:latin typeface="Calibri" pitchFamily="34" charset="0"/>
                <a:ea typeface="+mj-ea"/>
                <a:cs typeface="+mj-cs"/>
              </a:defRPr>
            </a:lvl1pPr>
            <a:lvl2pPr algn="ctr">
              <a:defRPr sz="3300"/>
            </a:lvl2pPr>
            <a:lvl3pPr algn="ctr">
              <a:defRPr sz="3300"/>
            </a:lvl3pPr>
            <a:lvl4pPr algn="ctr">
              <a:defRPr sz="3300"/>
            </a:lvl4pPr>
            <a:lvl5pPr algn="ctr">
              <a:defRPr sz="3300"/>
            </a:lvl5pPr>
            <a:lvl6pPr marL="342900" algn="ctr" fontAlgn="base">
              <a:spcBef>
                <a:spcPct val="0"/>
              </a:spcBef>
              <a:spcAft>
                <a:spcPct val="0"/>
              </a:spcAft>
              <a:defRPr sz="3300"/>
            </a:lvl6pPr>
            <a:lvl7pPr marL="685800" algn="ctr" fontAlgn="base">
              <a:spcBef>
                <a:spcPct val="0"/>
              </a:spcBef>
              <a:spcAft>
                <a:spcPct val="0"/>
              </a:spcAft>
              <a:defRPr sz="3300"/>
            </a:lvl7pPr>
            <a:lvl8pPr marL="1028700" algn="ctr" fontAlgn="base">
              <a:spcBef>
                <a:spcPct val="0"/>
              </a:spcBef>
              <a:spcAft>
                <a:spcPct val="0"/>
              </a:spcAft>
              <a:defRPr sz="3300"/>
            </a:lvl8pPr>
            <a:lvl9pPr marL="1371600" algn="ctr" fontAlgn="base">
              <a:spcBef>
                <a:spcPct val="0"/>
              </a:spcBef>
              <a:spcAft>
                <a:spcPct val="0"/>
              </a:spcAft>
              <a:defRPr sz="3300"/>
            </a:lvl9pPr>
          </a:lstStyle>
          <a:p>
            <a:r>
              <a:rPr lang="en-US" sz="2000" dirty="0">
                <a:solidFill>
                  <a:srgbClr val="59595B"/>
                </a:solidFill>
              </a:rPr>
              <a:t>Capability 12: </a:t>
            </a:r>
            <a:r>
              <a:rPr lang="en-US" sz="2000" dirty="0" smtClean="0">
                <a:solidFill>
                  <a:srgbClr val="59595B"/>
                </a:solidFill>
              </a:rPr>
              <a:t>Public </a:t>
            </a:r>
            <a:r>
              <a:rPr lang="en-US" sz="2000" dirty="0">
                <a:solidFill>
                  <a:srgbClr val="59595B"/>
                </a:solidFill>
              </a:rPr>
              <a:t>Health Laboratory Testing</a:t>
            </a:r>
          </a:p>
        </p:txBody>
      </p:sp>
      <p:cxnSp>
        <p:nvCxnSpPr>
          <p:cNvPr id="10" name="Straight Connector 9" descr="Section divider" title="Background image"/>
          <p:cNvCxnSpPr/>
          <p:nvPr/>
        </p:nvCxnSpPr>
        <p:spPr>
          <a:xfrm>
            <a:off x="457196" y="1452720"/>
            <a:ext cx="8229600" cy="0"/>
          </a:xfrm>
          <a:prstGeom prst="line">
            <a:avLst/>
          </a:prstGeom>
          <a:ln w="19050">
            <a:solidFill>
              <a:srgbClr val="D50100"/>
            </a:solidFill>
            <a:prstDash val="solid"/>
          </a:ln>
        </p:spPr>
        <p:style>
          <a:lnRef idx="1">
            <a:schemeClr val="accent1"/>
          </a:lnRef>
          <a:fillRef idx="0">
            <a:schemeClr val="accent1"/>
          </a:fillRef>
          <a:effectRef idx="0">
            <a:schemeClr val="accent1"/>
          </a:effectRef>
          <a:fontRef idx="minor">
            <a:schemeClr val="tx1"/>
          </a:fontRef>
        </p:style>
      </p:cxnSp>
      <p:sp>
        <p:nvSpPr>
          <p:cNvPr id="11" name="Text Placeholder 2"/>
          <p:cNvSpPr txBox="1">
            <a:spLocks/>
          </p:cNvSpPr>
          <p:nvPr/>
        </p:nvSpPr>
        <p:spPr bwMode="auto">
          <a:xfrm>
            <a:off x="457200" y="1467332"/>
            <a:ext cx="8229600" cy="104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50100"/>
              </a:buClr>
              <a:buFont typeface="Wingdings" panose="05000000000000000000" pitchFamily="2" charset="2"/>
              <a:buChar char="§"/>
              <a:defRPr sz="2000" kern="1200">
                <a:solidFill>
                  <a:srgbClr val="59595B"/>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en-US" sz="1800" dirty="0" smtClean="0">
                <a:solidFill>
                  <a:srgbClr val="050607"/>
                </a:solidFill>
              </a:rPr>
              <a:t>Public </a:t>
            </a:r>
            <a:r>
              <a:rPr lang="en-US" sz="1800" dirty="0">
                <a:solidFill>
                  <a:srgbClr val="050607"/>
                </a:solidFill>
              </a:rPr>
              <a:t>health laboratory testing is the ability to implement and perform methods to detect, characterize, and confirm public health threats. </a:t>
            </a:r>
            <a:endParaRPr lang="en-US" sz="1800" dirty="0" smtClean="0">
              <a:solidFill>
                <a:srgbClr val="050607"/>
              </a:solidFill>
            </a:endParaRPr>
          </a:p>
          <a:p>
            <a:pPr>
              <a:spcBef>
                <a:spcPts val="400"/>
              </a:spcBef>
            </a:pPr>
            <a:r>
              <a:rPr lang="en-US" sz="1800" dirty="0" smtClean="0">
                <a:solidFill>
                  <a:srgbClr val="050607"/>
                </a:solidFill>
              </a:rPr>
              <a:t>It </a:t>
            </a:r>
            <a:r>
              <a:rPr lang="en-US" sz="1800" dirty="0">
                <a:solidFill>
                  <a:srgbClr val="050607"/>
                </a:solidFill>
              </a:rPr>
              <a:t>also includes the ability to report timely data, provide investigative support, and use partnerships to address actual or potential exposure to threat agents in multiple matrices, including clinical specimens and food, water, and other environmental samples. </a:t>
            </a:r>
          </a:p>
        </p:txBody>
      </p:sp>
    </p:spTree>
    <p:extLst>
      <p:ext uri="{BB962C8B-B14F-4D97-AF65-F5344CB8AC3E}">
        <p14:creationId xmlns:p14="http://schemas.microsoft.com/office/powerpoint/2010/main" val="3908177443"/>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Domain 6: </a:t>
            </a:r>
            <a:r>
              <a:rPr lang="en-US" dirty="0" err="1" smtClean="0"/>
              <a:t>Biosurveillance</a:t>
            </a:r>
            <a:r>
              <a:rPr lang="en-US" dirty="0" smtClean="0"/>
              <a:t> </a:t>
            </a:r>
            <a:r>
              <a:rPr lang="en-US" b="0" dirty="0"/>
              <a:t>(slide </a:t>
            </a:r>
            <a:r>
              <a:rPr lang="en-US" b="0" dirty="0" smtClean="0"/>
              <a:t>2 </a:t>
            </a:r>
            <a:r>
              <a:rPr lang="en-US" b="0" dirty="0"/>
              <a:t>of </a:t>
            </a:r>
            <a:r>
              <a:rPr lang="en-US" b="0" dirty="0" smtClean="0"/>
              <a:t>2)</a:t>
            </a:r>
            <a:r>
              <a:rPr lang="en-US" dirty="0"/>
              <a:t/>
            </a:r>
            <a:br>
              <a:rPr lang="en-US" dirty="0"/>
            </a:br>
            <a:r>
              <a:rPr lang="en-US" sz="2400" b="0" i="1" dirty="0"/>
              <a:t>Definition </a:t>
            </a:r>
          </a:p>
        </p:txBody>
      </p:sp>
      <p:sp>
        <p:nvSpPr>
          <p:cNvPr id="7" name="TextBox 6"/>
          <p:cNvSpPr txBox="1"/>
          <p:nvPr/>
        </p:nvSpPr>
        <p:spPr>
          <a:xfrm>
            <a:off x="457198" y="1074655"/>
            <a:ext cx="8229601" cy="314553"/>
          </a:xfrm>
          <a:prstGeom prst="rect">
            <a:avLst/>
          </a:prstGeom>
        </p:spPr>
        <p:txBody>
          <a:bodyPr anchor="ctr" anchorCtr="0"/>
          <a:lstStyle>
            <a:lvl1pPr>
              <a:lnSpc>
                <a:spcPts val="2250"/>
              </a:lnSpc>
              <a:defRPr sz="2100" b="1" baseline="0">
                <a:solidFill>
                  <a:srgbClr val="0039A6"/>
                </a:solidFill>
                <a:effectLst/>
                <a:latin typeface="Calibri" pitchFamily="34" charset="0"/>
                <a:ea typeface="+mj-ea"/>
                <a:cs typeface="+mj-cs"/>
              </a:defRPr>
            </a:lvl1pPr>
            <a:lvl2pPr algn="ctr">
              <a:defRPr sz="3300"/>
            </a:lvl2pPr>
            <a:lvl3pPr algn="ctr">
              <a:defRPr sz="3300"/>
            </a:lvl3pPr>
            <a:lvl4pPr algn="ctr">
              <a:defRPr sz="3300"/>
            </a:lvl4pPr>
            <a:lvl5pPr algn="ctr">
              <a:defRPr sz="3300"/>
            </a:lvl5pPr>
            <a:lvl6pPr marL="342900" algn="ctr" fontAlgn="base">
              <a:spcBef>
                <a:spcPct val="0"/>
              </a:spcBef>
              <a:spcAft>
                <a:spcPct val="0"/>
              </a:spcAft>
              <a:defRPr sz="3300"/>
            </a:lvl6pPr>
            <a:lvl7pPr marL="685800" algn="ctr" fontAlgn="base">
              <a:spcBef>
                <a:spcPct val="0"/>
              </a:spcBef>
              <a:spcAft>
                <a:spcPct val="0"/>
              </a:spcAft>
              <a:defRPr sz="3300"/>
            </a:lvl7pPr>
            <a:lvl8pPr marL="1028700" algn="ctr" fontAlgn="base">
              <a:spcBef>
                <a:spcPct val="0"/>
              </a:spcBef>
              <a:spcAft>
                <a:spcPct val="0"/>
              </a:spcAft>
              <a:defRPr sz="3300"/>
            </a:lvl8pPr>
            <a:lvl9pPr marL="1371600" algn="ctr" fontAlgn="base">
              <a:spcBef>
                <a:spcPct val="0"/>
              </a:spcBef>
              <a:spcAft>
                <a:spcPct val="0"/>
              </a:spcAft>
              <a:defRPr sz="3300"/>
            </a:lvl9pPr>
          </a:lstStyle>
          <a:p>
            <a:r>
              <a:rPr lang="en-US" sz="2000" dirty="0">
                <a:solidFill>
                  <a:srgbClr val="59595B"/>
                </a:solidFill>
              </a:rPr>
              <a:t>Capability 13: </a:t>
            </a:r>
            <a:r>
              <a:rPr lang="en-US" sz="2000" dirty="0" smtClean="0">
                <a:solidFill>
                  <a:srgbClr val="59595B"/>
                </a:solidFill>
              </a:rPr>
              <a:t>Public </a:t>
            </a:r>
            <a:r>
              <a:rPr lang="en-US" sz="2000" dirty="0">
                <a:solidFill>
                  <a:srgbClr val="59595B"/>
                </a:solidFill>
              </a:rPr>
              <a:t>Health Surveillance and Epidemiological Investigation</a:t>
            </a:r>
          </a:p>
        </p:txBody>
      </p:sp>
      <p:cxnSp>
        <p:nvCxnSpPr>
          <p:cNvPr id="8" name="Straight Connector 7" descr="Section divider" title="Background image"/>
          <p:cNvCxnSpPr/>
          <p:nvPr/>
        </p:nvCxnSpPr>
        <p:spPr>
          <a:xfrm>
            <a:off x="457196" y="1417711"/>
            <a:ext cx="8229600" cy="0"/>
          </a:xfrm>
          <a:prstGeom prst="line">
            <a:avLst/>
          </a:prstGeom>
          <a:ln w="19050">
            <a:solidFill>
              <a:srgbClr val="D50100"/>
            </a:solidFill>
            <a:prstDash val="solid"/>
          </a:ln>
        </p:spPr>
        <p:style>
          <a:lnRef idx="1">
            <a:schemeClr val="accent1"/>
          </a:lnRef>
          <a:fillRef idx="0">
            <a:schemeClr val="accent1"/>
          </a:fillRef>
          <a:effectRef idx="0">
            <a:schemeClr val="accent1"/>
          </a:effectRef>
          <a:fontRef idx="minor">
            <a:schemeClr val="tx1"/>
          </a:fontRef>
        </p:style>
      </p:cxnSp>
      <p:sp>
        <p:nvSpPr>
          <p:cNvPr id="12" name="Text Placeholder 2"/>
          <p:cNvSpPr txBox="1">
            <a:spLocks/>
          </p:cNvSpPr>
          <p:nvPr/>
        </p:nvSpPr>
        <p:spPr bwMode="auto">
          <a:xfrm>
            <a:off x="457200" y="1483124"/>
            <a:ext cx="8229600" cy="112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50100"/>
              </a:buClr>
              <a:buFont typeface="Wingdings" panose="05000000000000000000" pitchFamily="2" charset="2"/>
              <a:buChar char="§"/>
              <a:defRPr sz="2000" kern="1200">
                <a:solidFill>
                  <a:srgbClr val="59595B"/>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rgbClr val="59595B"/>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1800" dirty="0" smtClean="0">
                <a:solidFill>
                  <a:srgbClr val="050607"/>
                </a:solidFill>
              </a:rPr>
              <a:t>Public </a:t>
            </a:r>
            <a:r>
              <a:rPr lang="en-US" sz="1800" dirty="0">
                <a:solidFill>
                  <a:srgbClr val="050607"/>
                </a:solidFill>
              </a:rPr>
              <a:t>health surveillance and epidemiological investigation is the ability to create, maintain, support, and strengthen routine surveillance and detection systems and epidemiological investigation processes. </a:t>
            </a:r>
            <a:endParaRPr lang="en-US" sz="1800" dirty="0" smtClean="0">
              <a:solidFill>
                <a:srgbClr val="050607"/>
              </a:solidFill>
            </a:endParaRPr>
          </a:p>
          <a:p>
            <a:pPr lvl="0"/>
            <a:r>
              <a:rPr lang="en-US" sz="1800" dirty="0" smtClean="0">
                <a:solidFill>
                  <a:srgbClr val="050607"/>
                </a:solidFill>
              </a:rPr>
              <a:t>It </a:t>
            </a:r>
            <a:r>
              <a:rPr lang="en-US" sz="1800" dirty="0">
                <a:solidFill>
                  <a:srgbClr val="050607"/>
                </a:solidFill>
              </a:rPr>
              <a:t>also includes the ability to expand these systems and processes in response to incidents of public health significance.</a:t>
            </a:r>
          </a:p>
        </p:txBody>
      </p:sp>
    </p:spTree>
    <p:extLst>
      <p:ext uri="{BB962C8B-B14F-4D97-AF65-F5344CB8AC3E}">
        <p14:creationId xmlns:p14="http://schemas.microsoft.com/office/powerpoint/2010/main" val="153838805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Public Health Emergency Preparedness (PHEP) Program Objectives</a:t>
            </a:r>
            <a:endParaRPr lang="en-US" dirty="0"/>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4" r="73394"/>
          <a:stretch/>
        </p:blipFill>
        <p:spPr bwMode="auto">
          <a:xfrm>
            <a:off x="140110" y="953677"/>
            <a:ext cx="223438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410" r="50134"/>
          <a:stretch/>
        </p:blipFill>
        <p:spPr bwMode="auto">
          <a:xfrm>
            <a:off x="2490019" y="953677"/>
            <a:ext cx="2064774"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391" r="26400"/>
          <a:stretch/>
        </p:blipFill>
        <p:spPr bwMode="auto">
          <a:xfrm>
            <a:off x="4670322" y="953677"/>
            <a:ext cx="2131143"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209"/>
          <a:stretch/>
        </p:blipFill>
        <p:spPr bwMode="auto">
          <a:xfrm>
            <a:off x="6916993" y="953677"/>
            <a:ext cx="2358424"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0971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Funding State and Local Preparedness Programs</a:t>
            </a:r>
          </a:p>
        </p:txBody>
      </p:sp>
      <p:sp>
        <p:nvSpPr>
          <p:cNvPr id="6" name="TextBox 5">
            <a:extLst>
              <a:ext uri="{FF2B5EF4-FFF2-40B4-BE49-F238E27FC236}">
                <a16:creationId xmlns:a16="http://schemas.microsoft.com/office/drawing/2014/main" id="{6672702A-11FD-49FF-A860-1570EF39C1F4}"/>
              </a:ext>
            </a:extLst>
          </p:cNvPr>
          <p:cNvSpPr txBox="1"/>
          <p:nvPr/>
        </p:nvSpPr>
        <p:spPr>
          <a:xfrm>
            <a:off x="2699659" y="5430003"/>
            <a:ext cx="2775856" cy="338554"/>
          </a:xfrm>
          <a:prstGeom prst="rect">
            <a:avLst/>
          </a:prstGeom>
          <a:noFill/>
        </p:spPr>
        <p:txBody>
          <a:bodyPr wrap="square" rtlCol="0">
            <a:spAutoFit/>
          </a:bodyPr>
          <a:lstStyle/>
          <a:p>
            <a:pPr algn="ctr"/>
            <a:r>
              <a:rPr lang="en-US" sz="1600" b="1" dirty="0">
                <a:solidFill>
                  <a:schemeClr val="bg2"/>
                </a:solidFill>
                <a:ea typeface="Open Sans" charset="0"/>
                <a:cs typeface="Open Sans" charset="0"/>
              </a:rPr>
              <a:t>CDC administers awards</a:t>
            </a:r>
          </a:p>
        </p:txBody>
      </p:sp>
      <p:pic>
        <p:nvPicPr>
          <p:cNvPr id="9" name="Picture 8">
            <a:extLst>
              <a:ext uri="{FF2B5EF4-FFF2-40B4-BE49-F238E27FC236}">
                <a16:creationId xmlns:a16="http://schemas.microsoft.com/office/drawing/2014/main" id="{D8B0C5D6-391E-464A-8775-C78D986E52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911" y="967173"/>
            <a:ext cx="8119889" cy="3877064"/>
          </a:xfrm>
          <a:prstGeom prst="rect">
            <a:avLst/>
          </a:prstGeom>
        </p:spPr>
      </p:pic>
    </p:spTree>
    <p:extLst>
      <p:ext uri="{BB962C8B-B14F-4D97-AF65-F5344CB8AC3E}">
        <p14:creationId xmlns:p14="http://schemas.microsoft.com/office/powerpoint/2010/main" val="300010377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6953238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Evolution of the PHEP Program</a:t>
            </a:r>
          </a:p>
        </p:txBody>
      </p:sp>
      <p:pic>
        <p:nvPicPr>
          <p:cNvPr id="4" name="Picture 3">
            <a:extLst>
              <a:ext uri="{FF2B5EF4-FFF2-40B4-BE49-F238E27FC236}">
                <a16:creationId xmlns:a16="http://schemas.microsoft.com/office/drawing/2014/main" id="{483ACEAD-94C6-43BA-9E7F-29C242E339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055" y="856052"/>
            <a:ext cx="8119889" cy="4178817"/>
          </a:xfrm>
          <a:prstGeom prst="rect">
            <a:avLst/>
          </a:prstGeom>
        </p:spPr>
      </p:pic>
    </p:spTree>
    <p:extLst>
      <p:ext uri="{BB962C8B-B14F-4D97-AF65-F5344CB8AC3E}">
        <p14:creationId xmlns:p14="http://schemas.microsoft.com/office/powerpoint/2010/main" val="137482957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descr="18_296885-B_Vazquez_OPHPR_PublicHealthPrep_info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52312"/>
            <a:ext cx="9144000" cy="91188"/>
          </a:xfrm>
          <a:prstGeom prst="rect">
            <a:avLst/>
          </a:prstGeom>
        </p:spPr>
      </p:pic>
    </p:spTree>
    <p:extLst>
      <p:ext uri="{BB962C8B-B14F-4D97-AF65-F5344CB8AC3E}">
        <p14:creationId xmlns:p14="http://schemas.microsoft.com/office/powerpoint/2010/main" val="1124633533"/>
      </p:ext>
    </p:extLst>
  </p:cSld>
  <p:clrMapOvr>
    <a:masterClrMapping/>
  </p:clrMapOvr>
  <p:transition>
    <p:fade/>
  </p:transition>
</p:sld>
</file>

<file path=ppt/theme/theme1.xml><?xml version="1.0" encoding="utf-8"?>
<a:theme xmlns:a="http://schemas.openxmlformats.org/drawingml/2006/main" name="NCEH_ATSDR_combined">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28d562b4-6dc6-4147-9c6c-0869ab85d31e">37CKC56RJFEV-1570946545-177</_dlc_DocId>
    <_dlc_DocIdUrl xmlns="28d562b4-6dc6-4147-9c6c-0869ab85d31e">
      <Url>https://esp.cdc.gov/sites/ophpr/DSLR/OD/PHEPReview/_layouts/15/DocIdRedir.aspx?ID=37CKC56RJFEV-1570946545-177</Url>
      <Description>37CKC56RJFEV-1570946545-177</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FC166064FA9114478FA0E7B24038B534" ma:contentTypeVersion="0" ma:contentTypeDescription="Create a new document." ma:contentTypeScope="" ma:versionID="f1bc76421815b53ccf944f39654acad4">
  <xsd:schema xmlns:xsd="http://www.w3.org/2001/XMLSchema" xmlns:xs="http://www.w3.org/2001/XMLSchema" xmlns:p="http://schemas.microsoft.com/office/2006/metadata/properties" xmlns:ns2="28d562b4-6dc6-4147-9c6c-0869ab85d31e" targetNamespace="http://schemas.microsoft.com/office/2006/metadata/properties" ma:root="true" ma:fieldsID="881dba941b01c38568d79e655a2e7a89" ns2:_="">
    <xsd:import namespace="28d562b4-6dc6-4147-9c6c-0869ab85d31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d562b4-6dc6-4147-9c6c-0869ab85d31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5C66BF-9AEA-4EFE-8DDA-1E316A683118}">
  <ds:schemaRefs>
    <ds:schemaRef ds:uri="http://schemas.microsoft.com/sharepoint/events"/>
  </ds:schemaRefs>
</ds:datastoreItem>
</file>

<file path=customXml/itemProps2.xml><?xml version="1.0" encoding="utf-8"?>
<ds:datastoreItem xmlns:ds="http://schemas.openxmlformats.org/officeDocument/2006/customXml" ds:itemID="{E4986626-AD95-476D-AACF-ED00A820AC3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8d562b4-6dc6-4147-9c6c-0869ab85d31e"/>
    <ds:schemaRef ds:uri="http://www.w3.org/XML/1998/namespace"/>
    <ds:schemaRef ds:uri="http://purl.org/dc/dcmitype/"/>
  </ds:schemaRefs>
</ds:datastoreItem>
</file>

<file path=customXml/itemProps3.xml><?xml version="1.0" encoding="utf-8"?>
<ds:datastoreItem xmlns:ds="http://schemas.openxmlformats.org/officeDocument/2006/customXml" ds:itemID="{0540577B-A321-4111-898A-E13C8AB94EBC}">
  <ds:schemaRefs>
    <ds:schemaRef ds:uri="http://schemas.microsoft.com/sharepoint/v3/contenttype/forms"/>
  </ds:schemaRefs>
</ds:datastoreItem>
</file>

<file path=customXml/itemProps4.xml><?xml version="1.0" encoding="utf-8"?>
<ds:datastoreItem xmlns:ds="http://schemas.openxmlformats.org/officeDocument/2006/customXml" ds:itemID="{31B9417C-00E2-4AC3-928D-F56715D231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d562b4-6dc6-4147-9c6c-0869ab85d3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7750</TotalTime>
  <Words>2765</Words>
  <Application>Microsoft Office PowerPoint</Application>
  <PresentationFormat>On-screen Show (16:9)</PresentationFormat>
  <Paragraphs>289</Paragraphs>
  <Slides>46</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Courier New</vt:lpstr>
      <vt:lpstr>Arial</vt:lpstr>
      <vt:lpstr>Myriad Web Pro</vt:lpstr>
      <vt:lpstr>Calibri</vt:lpstr>
      <vt:lpstr>Open Sans</vt:lpstr>
      <vt:lpstr>Wingdings</vt:lpstr>
      <vt:lpstr>NCEH_ATSDR_combined</vt:lpstr>
      <vt:lpstr>Capability Update Initiative Briefing Public Health Emergency Preparedness and Response Capabilities: National Standards for State, Local, Tribal,  and Territorial Public Health</vt:lpstr>
      <vt:lpstr>Session Objectives</vt:lpstr>
      <vt:lpstr>Agenda</vt:lpstr>
      <vt:lpstr>Division of State and Local Readiness (DSLR)  Mission and Strategic Priorities</vt:lpstr>
      <vt:lpstr>Public Health Emergency Preparedness (PHEP) Program Objectives</vt:lpstr>
      <vt:lpstr>Funding State and Local Preparedness Programs</vt:lpstr>
      <vt:lpstr>PowerPoint Presentation</vt:lpstr>
      <vt:lpstr>Evolution of the PHEP Program</vt:lpstr>
      <vt:lpstr>PowerPoint Presentation</vt:lpstr>
      <vt:lpstr>PowerPoint Presentation</vt:lpstr>
      <vt:lpstr>Public Health Emergency Preparedness and Response Capabilities</vt:lpstr>
      <vt:lpstr>Capabilities by Domain</vt:lpstr>
      <vt:lpstr>Designed for state, local, tribal, and territorial preparedness program development…  …the capabilities support the full preparedness cycle.</vt:lpstr>
      <vt:lpstr>The Capabilities Support the Following Functions…</vt:lpstr>
      <vt:lpstr>Key Messages about the Capabilities</vt:lpstr>
      <vt:lpstr>Capability Update Initiative Overview</vt:lpstr>
      <vt:lpstr>Capability Update Purpose</vt:lpstr>
      <vt:lpstr>Capability Update Purpose (Cont.)</vt:lpstr>
      <vt:lpstr>2018 Capability Update Initiative</vt:lpstr>
      <vt:lpstr>What’s New in the Capabilities</vt:lpstr>
      <vt:lpstr>Capability Update Overview</vt:lpstr>
      <vt:lpstr>Capability Update Overview (Cont.)</vt:lpstr>
      <vt:lpstr>What has Not Changed</vt:lpstr>
      <vt:lpstr>Alignment with Other Standards</vt:lpstr>
      <vt:lpstr>Alignment with Other Standards (Cont.)</vt:lpstr>
      <vt:lpstr>Suggested Resources to Support the Capability Standards</vt:lpstr>
      <vt:lpstr>Public Health Preparedness Resources</vt:lpstr>
      <vt:lpstr>Example of Tribal Updates </vt:lpstr>
      <vt:lpstr>Questions and Answers </vt:lpstr>
      <vt:lpstr>PowerPoint Presentation</vt:lpstr>
      <vt:lpstr>Appendix: Capability Definitions </vt:lpstr>
      <vt:lpstr>Domain 1: Community Resilience (slide 1 of 2) Definition </vt:lpstr>
      <vt:lpstr>Domain 1: Community Resilience (slide 2 of 2) Definition </vt:lpstr>
      <vt:lpstr>Domain 2: Incident Management Definition </vt:lpstr>
      <vt:lpstr>Domain 3: Information Management (slide 1 of 2) Definition </vt:lpstr>
      <vt:lpstr>Domain 3: Information Management (slide 2 of 2) Definition </vt:lpstr>
      <vt:lpstr>Domain 4: Countermeasures and Mitigation (slide 1 of 4) Definition </vt:lpstr>
      <vt:lpstr>Domain 4: Countermeasures and Mitigation (slide 2 of 4) Definition </vt:lpstr>
      <vt:lpstr>Domain 4: Countermeasures and Mitigation (slide 3 of 4) Definition </vt:lpstr>
      <vt:lpstr>Domain 4: Countermeasures and Mitigation (slide 4 of 4) Definition </vt:lpstr>
      <vt:lpstr>Domain 5: Surge Management (slide 1 of 4) Definition </vt:lpstr>
      <vt:lpstr>Domain 5: Surge Management (slide 2 of 4) Definition </vt:lpstr>
      <vt:lpstr>Domain 5: Surge Management (slide 3 of 4) Definition </vt:lpstr>
      <vt:lpstr>Domain 5: Surge Management (slide 4 of 4) Definition </vt:lpstr>
      <vt:lpstr>Domain 6: Biosurveillance (slide 1 of 2) Definition </vt:lpstr>
      <vt:lpstr>Domain 6: Biosurveillance (slide 2 of 2) Definition </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Martinez, DeAndrea L. (CDC/OPHPR/DSLR)</cp:lastModifiedBy>
  <cp:revision>330</cp:revision>
  <dcterms:created xsi:type="dcterms:W3CDTF">2011-03-17T17:43:16Z</dcterms:created>
  <dcterms:modified xsi:type="dcterms:W3CDTF">2019-03-15T13:29:14Z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0x010100FC166064FA9114478FA0E7B24038B534</vt:lpwstr>
  </property>
  <property fmtid="{D5CDD505-2E9C-101B-9397-08002B2CF9AE}" pid="4" name="_dlc_DocIdItemGuid">
    <vt:lpwstr>59b22279-a792-45d9-893c-68218f745734</vt:lpwstr>
  </property>
</Properties>
</file>